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0.jpg" ContentType="image/jpg"/>
  <Override PartName="/ppt/media/image21.jpg" ContentType="image/jpg"/>
  <Override PartName="/ppt/media/image23.jpg" ContentType="image/jpg"/>
  <Override PartName="/ppt/media/image24.jpg" ContentType="image/jpg"/>
  <Override PartName="/ppt/media/image25.jpg" ContentType="image/jpg"/>
  <Override PartName="/ppt/media/image26.jpg" ContentType="image/jpg"/>
  <Override PartName="/ppt/media/image27.jpg" ContentType="image/jpg"/>
  <Override PartName="/ppt/media/image28.jpg" ContentType="image/jpg"/>
  <Override PartName="/ppt/media/image29.jpg" ContentType="image/jp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3" r:id="rId1"/>
  </p:sldMasterIdLst>
  <p:notesMasterIdLst>
    <p:notesMasterId r:id="rId33"/>
  </p:notesMasterIdLst>
  <p:sldIdLst>
    <p:sldId id="256" r:id="rId2"/>
    <p:sldId id="311" r:id="rId3"/>
    <p:sldId id="259" r:id="rId4"/>
    <p:sldId id="260" r:id="rId5"/>
    <p:sldId id="336" r:id="rId6"/>
    <p:sldId id="342" r:id="rId7"/>
    <p:sldId id="341" r:id="rId8"/>
    <p:sldId id="335" r:id="rId9"/>
    <p:sldId id="340" r:id="rId10"/>
    <p:sldId id="345" r:id="rId11"/>
    <p:sldId id="304" r:id="rId12"/>
    <p:sldId id="263" r:id="rId13"/>
    <p:sldId id="267" r:id="rId14"/>
    <p:sldId id="347" r:id="rId15"/>
    <p:sldId id="299" r:id="rId16"/>
    <p:sldId id="343" r:id="rId17"/>
    <p:sldId id="349" r:id="rId18"/>
    <p:sldId id="305" r:id="rId19"/>
    <p:sldId id="307" r:id="rId20"/>
    <p:sldId id="350" r:id="rId21"/>
    <p:sldId id="348" r:id="rId22"/>
    <p:sldId id="352" r:id="rId23"/>
    <p:sldId id="353" r:id="rId24"/>
    <p:sldId id="288" r:id="rId25"/>
    <p:sldId id="320" r:id="rId26"/>
    <p:sldId id="269" r:id="rId27"/>
    <p:sldId id="339" r:id="rId28"/>
    <p:sldId id="338" r:id="rId29"/>
    <p:sldId id="351" r:id="rId30"/>
    <p:sldId id="306" r:id="rId31"/>
    <p:sldId id="35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82"/>
    <p:restoredTop sz="78095"/>
  </p:normalViewPr>
  <p:slideViewPr>
    <p:cSldViewPr snapToGrid="0" snapToObjects="1">
      <p:cViewPr varScale="1">
        <p:scale>
          <a:sx n="98" d="100"/>
          <a:sy n="98" d="100"/>
        </p:scale>
        <p:origin x="19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0930CF-E1B1-E844-9903-DBA6F9AF788E}" type="datetimeFigureOut">
              <a:rPr lang="en-US" smtClean="0"/>
              <a:t>6/18/20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C999E8-9BF6-E64D-B161-1B2A702BF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83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0544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607459-2E8A-C649-9D75-07D7C03702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4EC1379-291B-6C46-BBC1-DCAA15BE8553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21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6626" name="Rectangle 7">
            <a:extLst>
              <a:ext uri="{FF2B5EF4-FFF2-40B4-BE49-F238E27FC236}">
                <a16:creationId xmlns:a16="http://schemas.microsoft.com/office/drawing/2014/main" id="{434243A0-7525-F94A-A274-D17BB84B804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D4F431A9-A867-9D45-ADD8-2BC0ED1525DC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21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5C3837F7-625D-E74A-9597-75A2C88C5481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B43C0E18-9351-1447-9F50-770CE494E7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7712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607459-2E8A-C649-9D75-07D7C03702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4EC1379-291B-6C46-BBC1-DCAA15BE8553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23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6626" name="Rectangle 7">
            <a:extLst>
              <a:ext uri="{FF2B5EF4-FFF2-40B4-BE49-F238E27FC236}">
                <a16:creationId xmlns:a16="http://schemas.microsoft.com/office/drawing/2014/main" id="{434243A0-7525-F94A-A274-D17BB84B804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D4F431A9-A867-9D45-ADD8-2BC0ED1525DC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23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5C3837F7-625D-E74A-9597-75A2C88C5481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B43C0E18-9351-1447-9F50-770CE494E7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2584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E9BBC-47E4-A141-A383-F457AEE6B2B5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68705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99E8-9BF6-E64D-B161-1B2A702BFD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796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043B6C5-D234-1345-B929-102DA237F4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CF45E71-84E7-7144-A448-F4EE981D5855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30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31746" name="Rectangle 7">
            <a:extLst>
              <a:ext uri="{FF2B5EF4-FFF2-40B4-BE49-F238E27FC236}">
                <a16:creationId xmlns:a16="http://schemas.microsoft.com/office/drawing/2014/main" id="{DDB84BE5-D63B-7B48-AACA-77EFB363BC1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4952D315-E9C3-174B-A40B-006BC0E3123C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30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61F41FE1-0C56-6144-BB2B-FE051CFA8198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3DD71C7C-F987-AA46-9F3A-52BC3302F3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1124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70C6AD3-7AE8-9C4B-BEC2-55AAD0426410}" type="slidenum">
              <a:rPr lang="en-US" altLang="en-US" sz="1200"/>
              <a:pPr/>
              <a:t>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219000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want to have different kinds of processors on a phone?</a:t>
            </a:r>
          </a:p>
          <a:p>
            <a:endParaRPr lang="en-US" dirty="0"/>
          </a:p>
          <a:p>
            <a:r>
              <a:rPr lang="en-US" dirty="0"/>
              <a:t>What is your typical usage? What apps do you have running on your phone?</a:t>
            </a:r>
          </a:p>
          <a:p>
            <a:endParaRPr lang="en-US" dirty="0"/>
          </a:p>
          <a:p>
            <a:r>
              <a:rPr lang="en-US" dirty="0"/>
              <a:t>Can someone share the apps they currently have running (in the background)?</a:t>
            </a:r>
          </a:p>
          <a:p>
            <a:endParaRPr lang="en-US" dirty="0"/>
          </a:p>
          <a:p>
            <a:r>
              <a:rPr lang="en-US" dirty="0"/>
              <a:t>Introduce the notion of a workload.</a:t>
            </a:r>
          </a:p>
          <a:p>
            <a:r>
              <a:rPr lang="en-US" dirty="0"/>
              <a:t>A bunch of apps with different characteristics and different demands for resources.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99E8-9BF6-E64D-B161-1B2A702BFD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277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notion of clock frequency and it’s impact on performance (CS1 students will generally know this)</a:t>
            </a:r>
          </a:p>
          <a:p>
            <a:endParaRPr lang="en-US" dirty="0"/>
          </a:p>
          <a:p>
            <a:r>
              <a:rPr lang="en-US" dirty="0"/>
              <a:t>What is your consideration when buying a new laptop?</a:t>
            </a:r>
          </a:p>
          <a:p>
            <a:pPr marL="171450" indent="-171450">
              <a:buFontTx/>
              <a:buChar char="-"/>
            </a:pPr>
            <a:r>
              <a:rPr lang="en-US" dirty="0"/>
              <a:t>lead discussion towards processing speed/ clock rate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Why do you care about clock rate?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Processors can operate at frequencies other than the one advertised.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Any one familiar with the term overclocking?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we expect some CS1 students to be already familiar with at at least the term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Similarly, we can also “underclock” a processor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Why might we want to run a processor at lower frequency?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Alternatively, why not overclock all the time?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99E8-9BF6-E64D-B161-1B2A702BFD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415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84CADE-A677-0C48-9EE0-3C1F30143B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2E579A6-DE24-8844-982C-0536BF941851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15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2530" name="Rectangle 7">
            <a:extLst>
              <a:ext uri="{FF2B5EF4-FFF2-40B4-BE49-F238E27FC236}">
                <a16:creationId xmlns:a16="http://schemas.microsoft.com/office/drawing/2014/main" id="{3E4B0D1D-44C3-F14A-82B9-B87469E36E6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3D91F8B8-8CFD-3F45-B2E2-398028D4F968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15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2B4F1DC6-B092-5E45-8829-C0B60879FEBC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0D2BD8E4-D1B8-144C-B576-A14ED81117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8592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D75ABC7-D44C-444D-B7E6-7D3DA1A3BF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CFC0BFA-1F45-A544-AD7B-16097BC9378C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16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4578" name="Rectangle 7">
            <a:extLst>
              <a:ext uri="{FF2B5EF4-FFF2-40B4-BE49-F238E27FC236}">
                <a16:creationId xmlns:a16="http://schemas.microsoft.com/office/drawing/2014/main" id="{672C16C3-9E7B-0147-AA9B-E71A59ADC8D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C384282F-BDC3-5E42-95CD-A8ABBFE36809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16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427D7064-389B-DC48-A5A8-F49511FA97BF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AA1E0726-9783-8042-8DEB-D7128FFDA6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3114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607459-2E8A-C649-9D75-07D7C03702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4EC1379-291B-6C46-BBC1-DCAA15BE8553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17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6626" name="Rectangle 7">
            <a:extLst>
              <a:ext uri="{FF2B5EF4-FFF2-40B4-BE49-F238E27FC236}">
                <a16:creationId xmlns:a16="http://schemas.microsoft.com/office/drawing/2014/main" id="{434243A0-7525-F94A-A274-D17BB84B804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D4F431A9-A867-9D45-ADD8-2BC0ED1525DC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17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5C3837F7-625D-E74A-9597-75A2C88C5481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B43C0E18-9351-1447-9F50-770CE494E7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45325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84953A9-9967-724A-9C44-DBC0134B48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8233A06-A545-3148-9E88-96D0057DE6D5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18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8674" name="Rectangle 7">
            <a:extLst>
              <a:ext uri="{FF2B5EF4-FFF2-40B4-BE49-F238E27FC236}">
                <a16:creationId xmlns:a16="http://schemas.microsoft.com/office/drawing/2014/main" id="{90E11811-D379-5742-A403-BD5073F593F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124C3632-9143-9741-A499-02163D165175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18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6907350D-192F-C946-8301-8A5B30723DA0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9C952239-9BC9-7E44-BEAD-1D77A3B4B5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6429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607459-2E8A-C649-9D75-07D7C03702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4EC1379-291B-6C46-BBC1-DCAA15BE8553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20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6626" name="Rectangle 7">
            <a:extLst>
              <a:ext uri="{FF2B5EF4-FFF2-40B4-BE49-F238E27FC236}">
                <a16:creationId xmlns:a16="http://schemas.microsoft.com/office/drawing/2014/main" id="{434243A0-7525-F94A-A274-D17BB84B804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D4F431A9-A867-9D45-ADD8-2BC0ED1525DC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20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5C3837F7-625D-E74A-9597-75A2C88C5481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B43C0E18-9351-1447-9F50-770CE494E7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8886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Module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Lecture; course; term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A9993F4-BD82-8C42-B758-81E3156C7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498" y="317077"/>
            <a:ext cx="1219200" cy="1219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070C7D-A2BC-2C46-AC05-FA5AE8FF76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17" t="22748" r="1427" b="27500"/>
          <a:stretch/>
        </p:blipFill>
        <p:spPr>
          <a:xfrm>
            <a:off x="6260275" y="393276"/>
            <a:ext cx="2052871" cy="1143001"/>
          </a:xfrm>
          <a:prstGeom prst="rect">
            <a:avLst/>
          </a:prstGeom>
        </p:spPr>
      </p:pic>
      <p:pic>
        <p:nvPicPr>
          <p:cNvPr id="12" name="Picture 11" descr="url-1.jpeg">
            <a:extLst>
              <a:ext uri="{FF2B5EF4-FFF2-40B4-BE49-F238E27FC236}">
                <a16:creationId xmlns:a16="http://schemas.microsoft.com/office/drawing/2014/main" id="{0377E4AB-1C77-354C-975B-A8B28EDC3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456" y="507577"/>
            <a:ext cx="1143819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E15FF5-4E82-6743-B02A-24CF40F59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3146" y="373978"/>
            <a:ext cx="1683224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78B817-31ED-534B-91F6-D24786ACF068}"/>
              </a:ext>
            </a:extLst>
          </p:cNvPr>
          <p:cNvSpPr txBox="1"/>
          <p:nvPr/>
        </p:nvSpPr>
        <p:spPr>
          <a:xfrm>
            <a:off x="8011055" y="5729130"/>
            <a:ext cx="3379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Developed by : name, email</a:t>
            </a:r>
          </a:p>
          <a:p>
            <a:r>
              <a:rPr lang="en-US" sz="1400" dirty="0"/>
              <a:t>Work supported by NSF grant OAC-1829644</a:t>
            </a:r>
          </a:p>
        </p:txBody>
      </p:sp>
    </p:spTree>
    <p:extLst>
      <p:ext uri="{BB962C8B-B14F-4D97-AF65-F5344CB8AC3E}">
        <p14:creationId xmlns:p14="http://schemas.microsoft.com/office/powerpoint/2010/main" val="4126430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936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solidFill>
            <a:srgbClr val="691D20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907024"/>
            <a:ext cx="1011936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499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48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4780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4779"/>
            <a:ext cx="7734300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94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spcBef>
                <a:spcPts val="600"/>
              </a:spcBef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482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631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9684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453243"/>
            <a:ext cx="4937760" cy="441585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453243"/>
            <a:ext cx="4937760" cy="44158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8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9687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6549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6549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0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201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627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277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50" y="731520"/>
            <a:ext cx="6679191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7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69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59786"/>
            <a:ext cx="12192001" cy="398214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93303"/>
            <a:ext cx="12192001" cy="65999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1034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79" y="1543050"/>
            <a:ext cx="10058401" cy="43260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TOUCH Project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fld id="{1BD72A7C-CD32-D543-9541-5D4E9CD9F01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88720" y="136120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259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457200" indent="-320040" algn="l" defTabSz="914400" rtl="0" eaLnBrk="1" latinLnBrk="0" hangingPunct="1">
        <a:lnSpc>
          <a:spcPct val="90000"/>
        </a:lnSpc>
        <a:spcBef>
          <a:spcPts val="0"/>
        </a:spcBef>
        <a:spcAft>
          <a:spcPts val="200"/>
        </a:spcAft>
        <a:buClr>
          <a:srgbClr val="C00000"/>
        </a:buClr>
        <a:buSzPct val="100000"/>
        <a:buFont typeface="Arial" charset="0"/>
        <a:buChar char="•"/>
        <a:defRPr sz="2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1pPr>
      <a:lvl2pPr marL="731520" indent="-283464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3pPr>
      <a:lvl4pPr marL="1097280" indent="-192024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jpg"/><Relationship Id="rId4" Type="http://schemas.openxmlformats.org/officeDocument/2006/relationships/image" Target="../media/image39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12" Type="http://schemas.openxmlformats.org/officeDocument/2006/relationships/image" Target="../media/image2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11" Type="http://schemas.openxmlformats.org/officeDocument/2006/relationships/image" Target="../media/image28.jpg"/><Relationship Id="rId5" Type="http://schemas.openxmlformats.org/officeDocument/2006/relationships/image" Target="../media/image22.png"/><Relationship Id="rId10" Type="http://schemas.openxmlformats.org/officeDocument/2006/relationships/image" Target="../media/image27.jpg"/><Relationship Id="rId4" Type="http://schemas.openxmlformats.org/officeDocument/2006/relationships/image" Target="../media/image21.jpg"/><Relationship Id="rId9" Type="http://schemas.openxmlformats.org/officeDocument/2006/relationships/image" Target="../media/image2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E9EBE225-A9DB-0841-9B4A-B6FAAB4E91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en-US" sz="6600" dirty="0"/>
              <a:t>Heterogeneous Computing : Elementary Notions</a:t>
            </a:r>
          </a:p>
        </p:txBody>
      </p:sp>
      <p:sp>
        <p:nvSpPr>
          <p:cNvPr id="15362" name="Subtitle 2">
            <a:extLst>
              <a:ext uri="{FF2B5EF4-FFF2-40B4-BE49-F238E27FC236}">
                <a16:creationId xmlns:a16="http://schemas.microsoft.com/office/drawing/2014/main" id="{87EDC628-3E0B-D445-9DD7-D7D30FDE16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502727"/>
          </a:xfrm>
        </p:spPr>
        <p:txBody>
          <a:bodyPr>
            <a:noAutofit/>
          </a:bodyPr>
          <a:lstStyle/>
          <a:p>
            <a:r>
              <a:rPr lang="en-US" altLang="en-US" sz="1600" dirty="0"/>
              <a:t>Lecture </a:t>
            </a:r>
          </a:p>
          <a:p>
            <a:r>
              <a:rPr lang="en-US" altLang="en-US" sz="1600" dirty="0"/>
              <a:t>COURSE</a:t>
            </a:r>
          </a:p>
          <a:p>
            <a:r>
              <a:rPr lang="en-US" altLang="en-US" sz="1600" dirty="0"/>
              <a:t>TERM</a:t>
            </a:r>
          </a:p>
          <a:p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60423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8E80-7386-7744-BEEB-EAE05A3E4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Heterogenous Processors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13FD3-F8F2-0E46-8686-E2ECB2E5B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59668" y="2197590"/>
            <a:ext cx="4514844" cy="33861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C94CC7-C158-5849-9EE2-73E86724E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217" y="1987339"/>
            <a:ext cx="3048104" cy="393439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D9961C3F-AE31-984C-ABFD-5B9E81E3C5AE}"/>
              </a:ext>
            </a:extLst>
          </p:cNvPr>
          <p:cNvSpPr/>
          <p:nvPr/>
        </p:nvSpPr>
        <p:spPr>
          <a:xfrm>
            <a:off x="5643154" y="3334626"/>
            <a:ext cx="1246787" cy="12398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C77777-AEC0-4E4F-B6B7-7E90712F2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5AD3A-03C2-454C-B376-063693B5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27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GPUs</a:t>
            </a:r>
          </a:p>
        </p:txBody>
      </p:sp>
      <p:pic>
        <p:nvPicPr>
          <p:cNvPr id="4" name="Picture 3" descr="IMG_0523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35860" y="2080591"/>
            <a:ext cx="4464537" cy="3348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08" y="2498034"/>
            <a:ext cx="3845339" cy="324026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 bwMode="auto">
          <a:xfrm>
            <a:off x="4981151" y="2973851"/>
            <a:ext cx="1477632" cy="1780037"/>
          </a:xfrm>
          <a:prstGeom prst="right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D29BAE-BB82-6C47-A250-4410A6F39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40CE4-4B41-9E46-8B33-6F697B6CD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477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+ GPU Heterogeneity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360" y="2390465"/>
            <a:ext cx="7735533" cy="2608918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CCECA2-5C23-2B42-BC8B-5124FEF7D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512561-084C-DF40-BF2C-204FCC473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358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679" y="527550"/>
            <a:ext cx="8806642" cy="56254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89843" y="5130121"/>
            <a:ext cx="4002157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Scale </a:t>
            </a:r>
          </a:p>
          <a:p>
            <a:pPr algn="ctr"/>
            <a:r>
              <a:rPr lang="en-US" sz="2400" i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number of cores/SM</a:t>
            </a:r>
          </a:p>
          <a:p>
            <a:pPr algn="ctr"/>
            <a:r>
              <a:rPr lang="en-US" sz="2400" i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number of SMs/GPU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94199" y="5967673"/>
            <a:ext cx="3571461" cy="725555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NVIDIA Pascal</a:t>
            </a:r>
          </a:p>
        </p:txBody>
      </p:sp>
    </p:spTree>
    <p:extLst>
      <p:ext uri="{BB962C8B-B14F-4D97-AF65-F5344CB8AC3E}">
        <p14:creationId xmlns:p14="http://schemas.microsoft.com/office/powerpoint/2010/main" val="229600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4FB4960-552C-BB40-B451-A88CEBA99A39}"/>
              </a:ext>
            </a:extLst>
          </p:cNvPr>
          <p:cNvSpPr/>
          <p:nvPr/>
        </p:nvSpPr>
        <p:spPr>
          <a:xfrm>
            <a:off x="1689652" y="2097157"/>
            <a:ext cx="9134061" cy="349857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142F56-0DEA-6F4B-8237-43F8A643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Heterogeneity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8F81AAC-E437-3443-9822-2F0C7DDF7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07097" y="3996815"/>
            <a:ext cx="1034920" cy="1034920"/>
          </a:xfr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8A2E8D34-7D1E-5045-857C-D1C3F1BDE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720" y="3170583"/>
            <a:ext cx="1861152" cy="1861152"/>
          </a:xfrm>
          <a:prstGeom prst="rect">
            <a:avLst/>
          </a:prstGeo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CC4D2760-98CD-B14F-81BD-F5F2EB1C9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575" y="3996815"/>
            <a:ext cx="1034920" cy="1034920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4109BCAE-357E-C54B-B9A5-2DCDB49AB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198" y="2455000"/>
            <a:ext cx="2576735" cy="25767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2D7FAB-CFD3-1E4B-BBCC-1C86EBB76321}"/>
              </a:ext>
            </a:extLst>
          </p:cNvPr>
          <p:cNvSpPr txBox="1"/>
          <p:nvPr/>
        </p:nvSpPr>
        <p:spPr>
          <a:xfrm>
            <a:off x="742312" y="5843092"/>
            <a:ext cx="339009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Operational frequency is different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0222B1-C7A8-3047-8DCE-CC289B813C91}"/>
              </a:ext>
            </a:extLst>
          </p:cNvPr>
          <p:cNvSpPr/>
          <p:nvPr/>
        </p:nvSpPr>
        <p:spPr>
          <a:xfrm>
            <a:off x="1766116" y="2210286"/>
            <a:ext cx="3193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Heterogenous Multicore 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EB8FF-0F3F-0649-A81C-448C11969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08188-D12B-4248-A093-2C6672934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603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5" name="Group 8">
            <a:extLst>
              <a:ext uri="{FF2B5EF4-FFF2-40B4-BE49-F238E27FC236}">
                <a16:creationId xmlns:a16="http://schemas.microsoft.com/office/drawing/2014/main" id="{6DBA10C4-9B61-4944-B99F-AEE4A46D48FC}"/>
              </a:ext>
            </a:extLst>
          </p:cNvPr>
          <p:cNvGrpSpPr>
            <a:grpSpLocks/>
          </p:cNvGrpSpPr>
          <p:nvPr/>
        </p:nvGrpSpPr>
        <p:grpSpPr bwMode="auto">
          <a:xfrm>
            <a:off x="2074862" y="264836"/>
            <a:ext cx="1247775" cy="815975"/>
            <a:chOff x="1905000" y="609600"/>
            <a:chExt cx="1752600" cy="1676399"/>
          </a:xfrm>
        </p:grpSpPr>
        <p:pic>
          <p:nvPicPr>
            <p:cNvPr id="21524" name="Picture 3" descr="220px-Homeodomain-dna-1ahd.png">
              <a:extLst>
                <a:ext uri="{FF2B5EF4-FFF2-40B4-BE49-F238E27FC236}">
                  <a16:creationId xmlns:a16="http://schemas.microsoft.com/office/drawing/2014/main" id="{3475A50B-B712-9947-8411-A719CB1A6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762000"/>
              <a:ext cx="1447800" cy="1460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25" name="Cloud Callout 7">
              <a:extLst>
                <a:ext uri="{FF2B5EF4-FFF2-40B4-BE49-F238E27FC236}">
                  <a16:creationId xmlns:a16="http://schemas.microsoft.com/office/drawing/2014/main" id="{61ECE8C7-A11E-A945-9164-C03D7ACEF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09600"/>
              <a:ext cx="1752600" cy="1676399"/>
            </a:xfrm>
            <a:prstGeom prst="cloudCallout">
              <a:avLst>
                <a:gd name="adj1" fmla="val -5505"/>
                <a:gd name="adj2" fmla="val 89509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</a:endParaRPr>
            </a:p>
          </p:txBody>
        </p:sp>
      </p:grpSp>
      <p:sp>
        <p:nvSpPr>
          <p:cNvPr id="21506" name="Date Placeholder 2">
            <a:extLst>
              <a:ext uri="{FF2B5EF4-FFF2-40B4-BE49-F238E27FC236}">
                <a16:creationId xmlns:a16="http://schemas.microsoft.com/office/drawing/2014/main" id="{3EEEBC84-DB20-5D40-8D62-AF33B61831AF}"/>
              </a:ext>
            </a:extLst>
          </p:cNvPr>
          <p:cNvSpPr txBox="1">
            <a:spLocks noGrp="1"/>
          </p:cNvSpPr>
          <p:nvPr/>
        </p:nvSpPr>
        <p:spPr bwMode="auto">
          <a:xfrm>
            <a:off x="1524000" y="6553200"/>
            <a:ext cx="121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1144349D-9EA7-FC4D-84DF-1C4C807FB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1847851"/>
            <a:ext cx="184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000" b="1">
              <a:solidFill>
                <a:srgbClr val="FFFFFF"/>
              </a:solidFill>
            </a:endParaRPr>
          </a:p>
        </p:txBody>
      </p:sp>
      <p:sp>
        <p:nvSpPr>
          <p:cNvPr id="21508" name="Rectangle 5">
            <a:extLst>
              <a:ext uri="{FF2B5EF4-FFF2-40B4-BE49-F238E27FC236}">
                <a16:creationId xmlns:a16="http://schemas.microsoft.com/office/drawing/2014/main" id="{3396D309-84B8-D046-96AA-838F9BA823F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948363" y="173038"/>
            <a:ext cx="6243637" cy="457200"/>
          </a:xfrm>
        </p:spPr>
        <p:txBody>
          <a:bodyPr anchor="ctr">
            <a:noAutofit/>
          </a:bodyPr>
          <a:lstStyle/>
          <a:p>
            <a:pPr algn="ctr" eaLnBrk="1" hangingPunct="1"/>
            <a:r>
              <a:rPr lang="en-US" altLang="en-US" sz="4000" dirty="0">
                <a:ea typeface="ＭＳ Ｐゴシック" panose="020B0600070205080204" pitchFamily="34" charset="-128"/>
                <a:cs typeface="Calibri" panose="020F0502020204030204" pitchFamily="34" charset="0"/>
              </a:rPr>
              <a:t>Program Execution</a:t>
            </a:r>
          </a:p>
        </p:txBody>
      </p:sp>
      <p:sp>
        <p:nvSpPr>
          <p:cNvPr id="21509" name="Rectangle 31">
            <a:extLst>
              <a:ext uri="{FF2B5EF4-FFF2-40B4-BE49-F238E27FC236}">
                <a16:creationId xmlns:a16="http://schemas.microsoft.com/office/drawing/2014/main" id="{FB638267-8ACC-A24E-AB95-29EC7948BFC3}"/>
              </a:ext>
            </a:extLst>
          </p:cNvPr>
          <p:cNvSpPr>
            <a:spLocks noChangeArrowheads="1"/>
          </p:cNvSpPr>
          <p:nvPr/>
        </p:nvSpPr>
        <p:spPr bwMode="auto">
          <a:xfrm rot="1680000">
            <a:off x="3331743" y="2208928"/>
            <a:ext cx="10390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000" b="1">
                <a:solidFill>
                  <a:srgbClr val="FFFFFF"/>
                </a:solidFill>
              </a:rPr>
              <a:t>Tuning Level</a:t>
            </a:r>
          </a:p>
        </p:txBody>
      </p:sp>
      <p:pic>
        <p:nvPicPr>
          <p:cNvPr id="7" name="Picture 6" descr="Computer+Programmer_1f9a61_4043005.jpg">
            <a:extLst>
              <a:ext uri="{FF2B5EF4-FFF2-40B4-BE49-F238E27FC236}">
                <a16:creationId xmlns:a16="http://schemas.microsoft.com/office/drawing/2014/main" id="{799DAE32-F988-D242-A127-8C30FD2E2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587" y="1532028"/>
            <a:ext cx="3739580" cy="2670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2" name="TextBox 4">
            <a:extLst>
              <a:ext uri="{FF2B5EF4-FFF2-40B4-BE49-F238E27FC236}">
                <a16:creationId xmlns:a16="http://schemas.microsoft.com/office/drawing/2014/main" id="{FDA99ACE-4006-3D4C-B547-D608CBD8E6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5713" y="4616450"/>
            <a:ext cx="2665412" cy="1385888"/>
          </a:xfrm>
          <a:prstGeom prst="rect">
            <a:avLst/>
          </a:prstGeom>
          <a:solidFill>
            <a:srgbClr val="FFFEE0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int main() {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int x, y,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x = 17; 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y = 13;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result = x + y;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return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50" name="Rectangle 28">
            <a:extLst>
              <a:ext uri="{FF2B5EF4-FFF2-40B4-BE49-F238E27FC236}">
                <a16:creationId xmlns:a16="http://schemas.microsoft.com/office/drawing/2014/main" id="{21FD7B8B-D740-6549-A752-96451423D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2989" y="790575"/>
            <a:ext cx="3506069" cy="2800767"/>
          </a:xfrm>
          <a:prstGeom prst="rect">
            <a:avLst/>
          </a:prstGeom>
          <a:solidFill>
            <a:srgbClr val="FFFAD7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.text</a:t>
            </a: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.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globl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 _main</a:t>
            </a: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_main:</a:t>
            </a: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LFB2:</a:t>
            </a: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pushq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rbp</a:t>
            </a:r>
            <a:endParaRPr lang="en-US" sz="1100" b="1" dirty="0">
              <a:latin typeface="Courier New"/>
              <a:ea typeface="ＭＳ Ｐゴシック" charset="0"/>
              <a:cs typeface="Courier New"/>
            </a:endParaRP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LCFI0:</a:t>
            </a: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movq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rsp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, 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rbp</a:t>
            </a:r>
            <a:endParaRPr lang="en-US" sz="1100" b="1" dirty="0">
              <a:latin typeface="Courier New"/>
              <a:ea typeface="ＭＳ Ｐゴシック" charset="0"/>
              <a:cs typeface="Courier New"/>
            </a:endParaRP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LCFI1:</a:t>
            </a: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movl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$17, -4(%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rbp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)</a:t>
            </a: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movl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$13, -8(%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rbp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)</a:t>
            </a: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movl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-8(%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rbp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), 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eax</a:t>
            </a:r>
            <a:endParaRPr lang="en-US" sz="1100" b="1" dirty="0">
              <a:latin typeface="Courier New"/>
              <a:ea typeface="ＭＳ Ｐゴシック" charset="0"/>
              <a:cs typeface="Courier New"/>
            </a:endParaRP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addl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-4(%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rbp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), 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eax</a:t>
            </a:r>
            <a:endParaRPr lang="en-US" sz="1100" b="1" dirty="0">
              <a:latin typeface="Courier New"/>
              <a:ea typeface="ＭＳ Ｐゴシック" charset="0"/>
              <a:cs typeface="Courier New"/>
            </a:endParaRP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movl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eax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, -12(%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rbp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)</a:t>
            </a: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movl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-12(%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rbp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), 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eax</a:t>
            </a:r>
            <a:endParaRPr lang="en-US" sz="1100" b="1" dirty="0">
              <a:latin typeface="Courier New"/>
              <a:ea typeface="ＭＳ Ｐゴシック" charset="0"/>
              <a:cs typeface="Courier New"/>
            </a:endParaRP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leave</a:t>
            </a: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ret</a:t>
            </a:r>
          </a:p>
        </p:txBody>
      </p:sp>
      <p:pic>
        <p:nvPicPr>
          <p:cNvPr id="21513" name="Picture 1" descr="imgres.jpg">
            <a:extLst>
              <a:ext uri="{FF2B5EF4-FFF2-40B4-BE49-F238E27FC236}">
                <a16:creationId xmlns:a16="http://schemas.microsoft.com/office/drawing/2014/main" id="{37D7C684-55DD-4F43-9CD4-E62BFE3DF6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98203">
            <a:off x="8435593" y="5099464"/>
            <a:ext cx="15811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66C2942-18DA-8440-AA72-19C17B35E70C}"/>
              </a:ext>
            </a:extLst>
          </p:cNvPr>
          <p:cNvGrpSpPr>
            <a:grpSpLocks/>
          </p:cNvGrpSpPr>
          <p:nvPr/>
        </p:nvGrpSpPr>
        <p:grpSpPr bwMode="auto">
          <a:xfrm>
            <a:off x="6251576" y="3756026"/>
            <a:ext cx="1089025" cy="688975"/>
            <a:chOff x="4727168" y="3755663"/>
            <a:chExt cx="1090202" cy="689137"/>
          </a:xfrm>
        </p:grpSpPr>
        <p:sp>
          <p:nvSpPr>
            <p:cNvPr id="20" name="Left Arrow 19">
              <a:extLst>
                <a:ext uri="{FF2B5EF4-FFF2-40B4-BE49-F238E27FC236}">
                  <a16:creationId xmlns:a16="http://schemas.microsoft.com/office/drawing/2014/main" id="{94B78019-131F-1E47-90FD-C913239DFC40}"/>
                </a:ext>
              </a:extLst>
            </p:cNvPr>
            <p:cNvSpPr/>
            <p:nvPr/>
          </p:nvSpPr>
          <p:spPr bwMode="auto">
            <a:xfrm rot="8362145">
              <a:off x="5017995" y="3901747"/>
              <a:ext cx="799375" cy="543053"/>
            </a:xfrm>
            <a:prstGeom prst="leftArrow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2400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523" name="TextBox 3">
              <a:extLst>
                <a:ext uri="{FF2B5EF4-FFF2-40B4-BE49-F238E27FC236}">
                  <a16:creationId xmlns:a16="http://schemas.microsoft.com/office/drawing/2014/main" id="{44F0A1D1-B81A-6B4C-8F32-B0FE5DB626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434150">
              <a:off x="4727168" y="3755663"/>
              <a:ext cx="84760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>
                  <a:latin typeface="Calibri" panose="020F0502020204030204" pitchFamily="34" charset="0"/>
                </a:rPr>
                <a:t>compile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6851E78-D590-7847-9C67-62F936A19E0B}"/>
              </a:ext>
            </a:extLst>
          </p:cNvPr>
          <p:cNvGrpSpPr>
            <a:grpSpLocks/>
          </p:cNvGrpSpPr>
          <p:nvPr/>
        </p:nvGrpSpPr>
        <p:grpSpPr bwMode="auto">
          <a:xfrm>
            <a:off x="2473325" y="4287838"/>
            <a:ext cx="1023938" cy="627062"/>
            <a:chOff x="949670" y="4288583"/>
            <a:chExt cx="1024016" cy="626527"/>
          </a:xfrm>
        </p:grpSpPr>
        <p:sp>
          <p:nvSpPr>
            <p:cNvPr id="3" name="Left Arrow 2">
              <a:extLst>
                <a:ext uri="{FF2B5EF4-FFF2-40B4-BE49-F238E27FC236}">
                  <a16:creationId xmlns:a16="http://schemas.microsoft.com/office/drawing/2014/main" id="{35893687-FAFE-CC46-9120-22D5CEFD9E19}"/>
                </a:ext>
              </a:extLst>
            </p:cNvPr>
            <p:cNvSpPr/>
            <p:nvPr/>
          </p:nvSpPr>
          <p:spPr bwMode="auto">
            <a:xfrm rot="13281352">
              <a:off x="1175112" y="4288583"/>
              <a:ext cx="798574" cy="542462"/>
            </a:xfrm>
            <a:prstGeom prst="leftArrow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2400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521" name="TextBox 17">
              <a:extLst>
                <a:ext uri="{FF2B5EF4-FFF2-40B4-BE49-F238E27FC236}">
                  <a16:creationId xmlns:a16="http://schemas.microsoft.com/office/drawing/2014/main" id="{BCE3B53C-6C36-4543-B127-3368D7E42C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430996">
              <a:off x="949670" y="4576556"/>
              <a:ext cx="58952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>
                  <a:latin typeface="Calibri" panose="020F0502020204030204" pitchFamily="34" charset="0"/>
                </a:rPr>
                <a:t>code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6EF2F7A-C181-6E43-864E-F5E36DDB4952}"/>
              </a:ext>
            </a:extLst>
          </p:cNvPr>
          <p:cNvGrpSpPr>
            <a:grpSpLocks/>
          </p:cNvGrpSpPr>
          <p:nvPr/>
        </p:nvGrpSpPr>
        <p:grpSpPr bwMode="auto">
          <a:xfrm>
            <a:off x="8647524" y="3591342"/>
            <a:ext cx="1157288" cy="1519238"/>
            <a:chOff x="6682806" y="3591625"/>
            <a:chExt cx="1157321" cy="1518208"/>
          </a:xfrm>
        </p:grpSpPr>
        <p:sp>
          <p:nvSpPr>
            <p:cNvPr id="19" name="Left Arrow 18">
              <a:extLst>
                <a:ext uri="{FF2B5EF4-FFF2-40B4-BE49-F238E27FC236}">
                  <a16:creationId xmlns:a16="http://schemas.microsoft.com/office/drawing/2014/main" id="{9604B3DC-E644-BE4A-AC40-01E621EEBC76}"/>
                </a:ext>
              </a:extLst>
            </p:cNvPr>
            <p:cNvSpPr/>
            <p:nvPr/>
          </p:nvSpPr>
          <p:spPr bwMode="auto">
            <a:xfrm rot="16200000">
              <a:off x="6567387" y="4087983"/>
              <a:ext cx="1334183" cy="544529"/>
            </a:xfrm>
            <a:prstGeom prst="leftArrow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2400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518" name="TextBox 1">
              <a:extLst>
                <a:ext uri="{FF2B5EF4-FFF2-40B4-BE49-F238E27FC236}">
                  <a16:creationId xmlns:a16="http://schemas.microsoft.com/office/drawing/2014/main" id="{256B4230-0E71-5941-BA1D-36EDB778E8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6942524" y="4212229"/>
              <a:ext cx="15182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200" b="1" dirty="0">
                  <a:latin typeface="Courier New" panose="02070309020205020404" pitchFamily="49" charset="0"/>
                </a:rPr>
                <a:t>…11001010100…</a:t>
              </a:r>
            </a:p>
          </p:txBody>
        </p:sp>
        <p:sp>
          <p:nvSpPr>
            <p:cNvPr id="21519" name="TextBox 20">
              <a:extLst>
                <a:ext uri="{FF2B5EF4-FFF2-40B4-BE49-F238E27FC236}">
                  <a16:creationId xmlns:a16="http://schemas.microsoft.com/office/drawing/2014/main" id="{7A2CE526-0001-1C44-9B30-10A791DC5E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6430533" y="4159877"/>
              <a:ext cx="84309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>
                  <a:latin typeface="Calibri" panose="020F0502020204030204" pitchFamily="34" charset="0"/>
                </a:rPr>
                <a:t>execute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267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2" grpId="0" animBg="1"/>
      <p:bldP spid="5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Content Placeholder 6">
            <a:extLst>
              <a:ext uri="{FF2B5EF4-FFF2-40B4-BE49-F238E27FC236}">
                <a16:creationId xmlns:a16="http://schemas.microsoft.com/office/drawing/2014/main" id="{999532A0-0590-D144-8726-A125BF11D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109" y="4849812"/>
            <a:ext cx="1406459" cy="1406459"/>
          </a:xfrm>
          <a:prstGeom prst="rect">
            <a:avLst/>
          </a:prstGeom>
        </p:spPr>
      </p:pic>
      <p:sp>
        <p:nvSpPr>
          <p:cNvPr id="23554" name="Rounded Rectangle 12">
            <a:extLst>
              <a:ext uri="{FF2B5EF4-FFF2-40B4-BE49-F238E27FC236}">
                <a16:creationId xmlns:a16="http://schemas.microsoft.com/office/drawing/2014/main" id="{9F040093-D0E9-2242-B59F-82AE6690B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8726" y="1230314"/>
            <a:ext cx="3978275" cy="2898775"/>
          </a:xfrm>
          <a:prstGeom prst="roundRect">
            <a:avLst>
              <a:gd name="adj" fmla="val 7065"/>
            </a:avLst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</a:endParaRPr>
          </a:p>
        </p:txBody>
      </p:sp>
      <p:grpSp>
        <p:nvGrpSpPr>
          <p:cNvPr id="23555" name="Group 8">
            <a:extLst>
              <a:ext uri="{FF2B5EF4-FFF2-40B4-BE49-F238E27FC236}">
                <a16:creationId xmlns:a16="http://schemas.microsoft.com/office/drawing/2014/main" id="{0DF01553-6B3C-6646-9841-075B2D8A89E8}"/>
              </a:ext>
            </a:extLst>
          </p:cNvPr>
          <p:cNvGrpSpPr>
            <a:grpSpLocks/>
          </p:cNvGrpSpPr>
          <p:nvPr/>
        </p:nvGrpSpPr>
        <p:grpSpPr bwMode="auto">
          <a:xfrm>
            <a:off x="2400301" y="228600"/>
            <a:ext cx="847725" cy="679450"/>
            <a:chOff x="1905000" y="609600"/>
            <a:chExt cx="1752600" cy="1676399"/>
          </a:xfrm>
        </p:grpSpPr>
        <p:pic>
          <p:nvPicPr>
            <p:cNvPr id="23587" name="Picture 3" descr="220px-Homeodomain-dna-1ahd.png">
              <a:extLst>
                <a:ext uri="{FF2B5EF4-FFF2-40B4-BE49-F238E27FC236}">
                  <a16:creationId xmlns:a16="http://schemas.microsoft.com/office/drawing/2014/main" id="{86843A4D-92C6-C944-99A9-3B0ED2129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762000"/>
              <a:ext cx="1447800" cy="1460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88" name="Cloud Callout 7">
              <a:extLst>
                <a:ext uri="{FF2B5EF4-FFF2-40B4-BE49-F238E27FC236}">
                  <a16:creationId xmlns:a16="http://schemas.microsoft.com/office/drawing/2014/main" id="{F8CA4F9B-762F-3746-9484-D33EF38DDB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09600"/>
              <a:ext cx="1752600" cy="1676399"/>
            </a:xfrm>
            <a:prstGeom prst="cloudCallout">
              <a:avLst>
                <a:gd name="adj1" fmla="val -5505"/>
                <a:gd name="adj2" fmla="val 89509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</a:endParaRPr>
            </a:p>
          </p:txBody>
        </p:sp>
      </p:grpSp>
      <p:sp>
        <p:nvSpPr>
          <p:cNvPr id="23556" name="Date Placeholder 2">
            <a:extLst>
              <a:ext uri="{FF2B5EF4-FFF2-40B4-BE49-F238E27FC236}">
                <a16:creationId xmlns:a16="http://schemas.microsoft.com/office/drawing/2014/main" id="{292E6F5C-85FF-854B-9995-8B5DB3EC7A60}"/>
              </a:ext>
            </a:extLst>
          </p:cNvPr>
          <p:cNvSpPr txBox="1">
            <a:spLocks noGrp="1"/>
          </p:cNvSpPr>
          <p:nvPr/>
        </p:nvSpPr>
        <p:spPr bwMode="auto">
          <a:xfrm>
            <a:off x="1524000" y="6553200"/>
            <a:ext cx="121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23557" name="Rectangle 2">
            <a:extLst>
              <a:ext uri="{FF2B5EF4-FFF2-40B4-BE49-F238E27FC236}">
                <a16:creationId xmlns:a16="http://schemas.microsoft.com/office/drawing/2014/main" id="{78E7579E-75BD-5048-97B6-F90731FE7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1847851"/>
            <a:ext cx="184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000" b="1">
              <a:solidFill>
                <a:srgbClr val="FFFFFF"/>
              </a:solidFill>
            </a:endParaRPr>
          </a:p>
        </p:txBody>
      </p:sp>
      <p:sp>
        <p:nvSpPr>
          <p:cNvPr id="23559" name="Rectangle 31">
            <a:extLst>
              <a:ext uri="{FF2B5EF4-FFF2-40B4-BE49-F238E27FC236}">
                <a16:creationId xmlns:a16="http://schemas.microsoft.com/office/drawing/2014/main" id="{17C77EC0-1F92-7F46-ADED-433B91DD41A7}"/>
              </a:ext>
            </a:extLst>
          </p:cNvPr>
          <p:cNvSpPr>
            <a:spLocks noChangeArrowheads="1"/>
          </p:cNvSpPr>
          <p:nvPr/>
        </p:nvSpPr>
        <p:spPr bwMode="auto">
          <a:xfrm rot="1680000">
            <a:off x="3331743" y="2208928"/>
            <a:ext cx="10390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000" b="1">
                <a:solidFill>
                  <a:srgbClr val="FFFFFF"/>
                </a:solidFill>
              </a:rPr>
              <a:t>Tuning Level</a:t>
            </a:r>
          </a:p>
        </p:txBody>
      </p:sp>
      <p:pic>
        <p:nvPicPr>
          <p:cNvPr id="23560" name="Picture 6" descr="Computer+Programmer_1f9a61_4043005.jpg">
            <a:extLst>
              <a:ext uri="{FF2B5EF4-FFF2-40B4-BE49-F238E27FC236}">
                <a16:creationId xmlns:a16="http://schemas.microsoft.com/office/drawing/2014/main" id="{024EBC03-4150-EC45-85F4-F7AD571A63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25" y="1230314"/>
            <a:ext cx="1773238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1" name="Rectangle 10">
            <a:extLst>
              <a:ext uri="{FF2B5EF4-FFF2-40B4-BE49-F238E27FC236}">
                <a16:creationId xmlns:a16="http://schemas.microsoft.com/office/drawing/2014/main" id="{819A7110-5891-294D-B54C-56B25325A8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4537" y="1384352"/>
            <a:ext cx="1789112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>
                <a:latin typeface="Courier New" panose="02070309020205020404" pitchFamily="49" charset="0"/>
              </a:rPr>
              <a:t>x = 17; </a:t>
            </a:r>
          </a:p>
        </p:txBody>
      </p:sp>
      <p:sp>
        <p:nvSpPr>
          <p:cNvPr id="23562" name="Rectangle 11">
            <a:extLst>
              <a:ext uri="{FF2B5EF4-FFF2-40B4-BE49-F238E27FC236}">
                <a16:creationId xmlns:a16="http://schemas.microsoft.com/office/drawing/2014/main" id="{76899942-C862-1243-975F-51972E708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4537" y="2105175"/>
            <a:ext cx="1789112" cy="306387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y = 13;</a:t>
            </a:r>
          </a:p>
        </p:txBody>
      </p:sp>
      <p:sp>
        <p:nvSpPr>
          <p:cNvPr id="23563" name="Rectangle 12">
            <a:extLst>
              <a:ext uri="{FF2B5EF4-FFF2-40B4-BE49-F238E27FC236}">
                <a16:creationId xmlns:a16="http://schemas.microsoft.com/office/drawing/2014/main" id="{565157F2-CD61-4940-8068-7C4F2008F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2223" y="2841449"/>
            <a:ext cx="1800225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result = x + y;</a:t>
            </a:r>
          </a:p>
        </p:txBody>
      </p:sp>
      <p:sp>
        <p:nvSpPr>
          <p:cNvPr id="23564" name="Rectangle 13">
            <a:extLst>
              <a:ext uri="{FF2B5EF4-FFF2-40B4-BE49-F238E27FC236}">
                <a16:creationId xmlns:a16="http://schemas.microsoft.com/office/drawing/2014/main" id="{222AD425-AB33-AA4C-8A39-AB1D6C9B21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3336" y="3596154"/>
            <a:ext cx="1789112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>
                <a:latin typeface="Courier New" panose="02070309020205020404" pitchFamily="49" charset="0"/>
              </a:rPr>
              <a:t>return result;</a:t>
            </a:r>
          </a:p>
        </p:txBody>
      </p:sp>
      <p:sp>
        <p:nvSpPr>
          <p:cNvPr id="22540" name="TextBox 1">
            <a:extLst>
              <a:ext uri="{FF2B5EF4-FFF2-40B4-BE49-F238E27FC236}">
                <a16:creationId xmlns:a16="http://schemas.microsoft.com/office/drawing/2014/main" id="{325B6DE4-8C1C-F249-82F2-4F3A9FDAC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563" y="5229009"/>
            <a:ext cx="3086100" cy="6461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 i="1" dirty="0">
                <a:solidFill>
                  <a:srgbClr val="C00000"/>
                </a:solidFill>
                <a:latin typeface="Calibri" panose="020F0502020204030204" pitchFamily="34" charset="0"/>
              </a:rPr>
              <a:t>Processor executes one instruction at a time*</a:t>
            </a: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CE0DFFB0-3EDC-CB46-9BF7-10BE7733F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1" y="2681289"/>
            <a:ext cx="2665413" cy="1385887"/>
          </a:xfrm>
          <a:prstGeom prst="rect">
            <a:avLst/>
          </a:prstGeom>
          <a:solidFill>
            <a:srgbClr val="FFFEE0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int main() {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int x, y,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x = 17; 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y = 13;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result = x + y;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return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38" name="Left Arrow 37">
            <a:extLst>
              <a:ext uri="{FF2B5EF4-FFF2-40B4-BE49-F238E27FC236}">
                <a16:creationId xmlns:a16="http://schemas.microsoft.com/office/drawing/2014/main" id="{CA53037D-08EF-C449-A53B-1611D72188FE}"/>
              </a:ext>
            </a:extLst>
          </p:cNvPr>
          <p:cNvSpPr/>
          <p:nvPr/>
        </p:nvSpPr>
        <p:spPr bwMode="auto">
          <a:xfrm rot="10800000">
            <a:off x="5484813" y="2843214"/>
            <a:ext cx="798512" cy="542925"/>
          </a:xfrm>
          <a:prstGeom prst="leftArrow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TextBox 1">
            <a:extLst>
              <a:ext uri="{FF2B5EF4-FFF2-40B4-BE49-F238E27FC236}">
                <a16:creationId xmlns:a16="http://schemas.microsoft.com/office/drawing/2014/main" id="{19C63298-8EB2-E043-A0D9-0F52D9A643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953" y="4422198"/>
            <a:ext cx="3086100" cy="6461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 i="1" dirty="0">
                <a:solidFill>
                  <a:srgbClr val="C00000"/>
                </a:solidFill>
                <a:latin typeface="Calibri" panose="020F0502020204030204" pitchFamily="34" charset="0"/>
              </a:rPr>
              <a:t>Instruction execution follows program order</a:t>
            </a:r>
          </a:p>
        </p:txBody>
      </p:sp>
      <p:sp>
        <p:nvSpPr>
          <p:cNvPr id="23573" name="Rectangle 10">
            <a:extLst>
              <a:ext uri="{FF2B5EF4-FFF2-40B4-BE49-F238E27FC236}">
                <a16:creationId xmlns:a16="http://schemas.microsoft.com/office/drawing/2014/main" id="{C1412A4F-BF19-0143-A7CA-8520E314D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201" y="3582989"/>
            <a:ext cx="1789113" cy="307975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10101010100</a:t>
            </a:r>
          </a:p>
        </p:txBody>
      </p:sp>
      <p:sp>
        <p:nvSpPr>
          <p:cNvPr id="23574" name="Rectangle 11">
            <a:extLst>
              <a:ext uri="{FF2B5EF4-FFF2-40B4-BE49-F238E27FC236}">
                <a16:creationId xmlns:a16="http://schemas.microsoft.com/office/drawing/2014/main" id="{FD19D069-F713-5046-B8E6-FFF778E08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201" y="2843214"/>
            <a:ext cx="1789113" cy="307975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>
                <a:latin typeface="Courier New" panose="02070309020205020404" pitchFamily="49" charset="0"/>
              </a:rPr>
              <a:t>00001010100</a:t>
            </a:r>
          </a:p>
        </p:txBody>
      </p:sp>
      <p:sp>
        <p:nvSpPr>
          <p:cNvPr id="23575" name="Rectangle 12">
            <a:extLst>
              <a:ext uri="{FF2B5EF4-FFF2-40B4-BE49-F238E27FC236}">
                <a16:creationId xmlns:a16="http://schemas.microsoft.com/office/drawing/2014/main" id="{753763CE-E383-7F4A-8C40-7601606AB7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201" y="2101851"/>
            <a:ext cx="1800225" cy="307975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>
                <a:latin typeface="Courier New" panose="02070309020205020404" pitchFamily="49" charset="0"/>
              </a:rPr>
              <a:t>11001110101</a:t>
            </a:r>
          </a:p>
        </p:txBody>
      </p:sp>
      <p:sp>
        <p:nvSpPr>
          <p:cNvPr id="23576" name="Rectangle 13">
            <a:extLst>
              <a:ext uri="{FF2B5EF4-FFF2-40B4-BE49-F238E27FC236}">
                <a16:creationId xmlns:a16="http://schemas.microsoft.com/office/drawing/2014/main" id="{54108183-7AA3-EF4B-B979-0DFC78ACC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201" y="1362076"/>
            <a:ext cx="1789113" cy="307975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11001010100</a:t>
            </a:r>
          </a:p>
        </p:txBody>
      </p:sp>
      <p:cxnSp>
        <p:nvCxnSpPr>
          <p:cNvPr id="23580" name="Straight Connector 8">
            <a:extLst>
              <a:ext uri="{FF2B5EF4-FFF2-40B4-BE49-F238E27FC236}">
                <a16:creationId xmlns:a16="http://schemas.microsoft.com/office/drawing/2014/main" id="{5D31816B-CABD-6348-A746-812FE191F1F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289925" y="1336675"/>
            <a:ext cx="0" cy="2641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3581" name="Group 46">
            <a:extLst>
              <a:ext uri="{FF2B5EF4-FFF2-40B4-BE49-F238E27FC236}">
                <a16:creationId xmlns:a16="http://schemas.microsoft.com/office/drawing/2014/main" id="{019685F5-D05B-EC49-8D8F-62C54DAEC91C}"/>
              </a:ext>
            </a:extLst>
          </p:cNvPr>
          <p:cNvGrpSpPr>
            <a:grpSpLocks/>
          </p:cNvGrpSpPr>
          <p:nvPr/>
        </p:nvGrpSpPr>
        <p:grpSpPr bwMode="auto">
          <a:xfrm>
            <a:off x="1719264" y="2659063"/>
            <a:ext cx="1023937" cy="627062"/>
            <a:chOff x="949670" y="4288583"/>
            <a:chExt cx="1024016" cy="626527"/>
          </a:xfrm>
        </p:grpSpPr>
        <p:sp>
          <p:nvSpPr>
            <p:cNvPr id="48" name="Left Arrow 47">
              <a:extLst>
                <a:ext uri="{FF2B5EF4-FFF2-40B4-BE49-F238E27FC236}">
                  <a16:creationId xmlns:a16="http://schemas.microsoft.com/office/drawing/2014/main" id="{4FD66E02-662A-1145-923B-41C80B2DEE41}"/>
                </a:ext>
              </a:extLst>
            </p:cNvPr>
            <p:cNvSpPr/>
            <p:nvPr/>
          </p:nvSpPr>
          <p:spPr bwMode="auto">
            <a:xfrm rot="13281352">
              <a:off x="1175112" y="4288583"/>
              <a:ext cx="798574" cy="542462"/>
            </a:xfrm>
            <a:prstGeom prst="leftArrow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2400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3586" name="TextBox 48">
              <a:extLst>
                <a:ext uri="{FF2B5EF4-FFF2-40B4-BE49-F238E27FC236}">
                  <a16:creationId xmlns:a16="http://schemas.microsoft.com/office/drawing/2014/main" id="{4D8ABB70-2124-6F4F-AD54-0CCD929C87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430996">
              <a:off x="949670" y="4576556"/>
              <a:ext cx="58952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>
                  <a:latin typeface="Calibri" panose="020F0502020204030204" pitchFamily="34" charset="0"/>
                </a:rPr>
                <a:t>code</a:t>
              </a:r>
            </a:p>
          </p:txBody>
        </p:sp>
      </p:grpSp>
      <p:sp>
        <p:nvSpPr>
          <p:cNvPr id="23582" name="TextBox 49">
            <a:extLst>
              <a:ext uri="{FF2B5EF4-FFF2-40B4-BE49-F238E27FC236}">
                <a16:creationId xmlns:a16="http://schemas.microsoft.com/office/drawing/2014/main" id="{D75FCD80-D4D2-9647-8C11-6661786BF8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8614" y="3357564"/>
            <a:ext cx="8477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latin typeface="Calibri" panose="020F0502020204030204" pitchFamily="34" charset="0"/>
              </a:rPr>
              <a:t>compile</a:t>
            </a:r>
          </a:p>
        </p:txBody>
      </p:sp>
      <p:sp>
        <p:nvSpPr>
          <p:cNvPr id="23583" name="TextBox 1">
            <a:extLst>
              <a:ext uri="{FF2B5EF4-FFF2-40B4-BE49-F238E27FC236}">
                <a16:creationId xmlns:a16="http://schemas.microsoft.com/office/drawing/2014/main" id="{D19308F0-C043-CF45-B33D-67EA431DFD20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0113963" y="1367073"/>
            <a:ext cx="682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/>
              <a:t>time</a:t>
            </a:r>
          </a:p>
        </p:txBody>
      </p:sp>
      <p:sp>
        <p:nvSpPr>
          <p:cNvPr id="39" name="Rectangle 5">
            <a:extLst>
              <a:ext uri="{FF2B5EF4-FFF2-40B4-BE49-F238E27FC236}">
                <a16:creationId xmlns:a16="http://schemas.microsoft.com/office/drawing/2014/main" id="{C68BA1D9-F615-D448-823F-1B9168D27E5C}"/>
              </a:ext>
            </a:extLst>
          </p:cNvPr>
          <p:cNvSpPr txBox="1">
            <a:spLocks noChangeArrowheads="1"/>
          </p:cNvSpPr>
          <p:nvPr/>
        </p:nvSpPr>
        <p:spPr>
          <a:xfrm>
            <a:off x="3098006" y="172396"/>
            <a:ext cx="6243273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>
                <a:ea typeface="ＭＳ Ｐゴシック" panose="020B0600070205080204" pitchFamily="34" charset="-128"/>
                <a:cs typeface="Calibri" panose="020F0502020204030204" pitchFamily="34" charset="0"/>
              </a:rPr>
              <a:t>Program Execution</a:t>
            </a:r>
            <a:endParaRPr lang="en-US" altLang="en-US" sz="4000" dirty="0"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p:cxnSp>
        <p:nvCxnSpPr>
          <p:cNvPr id="50" name="Straight Arrow Connector 33">
            <a:extLst>
              <a:ext uri="{FF2B5EF4-FFF2-40B4-BE49-F238E27FC236}">
                <a16:creationId xmlns:a16="http://schemas.microsoft.com/office/drawing/2014/main" id="{BBE7B2D7-AA7B-3F4E-BBD4-6CE118F6C8B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457823" y="1938620"/>
            <a:ext cx="0" cy="210312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" name="Straight Arrow Connector 33">
            <a:extLst>
              <a:ext uri="{FF2B5EF4-FFF2-40B4-BE49-F238E27FC236}">
                <a16:creationId xmlns:a16="http://schemas.microsoft.com/office/drawing/2014/main" id="{694F51E7-F81B-F44E-878E-5555617F7BBD}"/>
              </a:ext>
            </a:extLst>
          </p:cNvPr>
          <p:cNvCxnSpPr>
            <a:cxnSpLocks noChangeShapeType="1"/>
            <a:stCxn id="23561" idx="2"/>
            <a:endCxn id="23562" idx="0"/>
          </p:cNvCxnSpPr>
          <p:nvPr/>
        </p:nvCxnSpPr>
        <p:spPr bwMode="auto">
          <a:xfrm>
            <a:off x="9259093" y="1692327"/>
            <a:ext cx="0" cy="412848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0" name="Straight Arrow Connector 33">
            <a:extLst>
              <a:ext uri="{FF2B5EF4-FFF2-40B4-BE49-F238E27FC236}">
                <a16:creationId xmlns:a16="http://schemas.microsoft.com/office/drawing/2014/main" id="{100778C3-D7EA-6A42-A3CD-787CF32BC8D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320757" y="1693657"/>
            <a:ext cx="0" cy="412848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" name="Straight Arrow Connector 33">
            <a:extLst>
              <a:ext uri="{FF2B5EF4-FFF2-40B4-BE49-F238E27FC236}">
                <a16:creationId xmlns:a16="http://schemas.microsoft.com/office/drawing/2014/main" id="{E73DED7C-2571-4F44-B1B1-DA9665B25E9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259093" y="2409826"/>
            <a:ext cx="0" cy="412848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Straight Arrow Connector 33">
            <a:extLst>
              <a:ext uri="{FF2B5EF4-FFF2-40B4-BE49-F238E27FC236}">
                <a16:creationId xmlns:a16="http://schemas.microsoft.com/office/drawing/2014/main" id="{04DD3B72-9EDF-EC4B-B53E-8683BE27A2B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242335" y="3149424"/>
            <a:ext cx="0" cy="412848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Straight Arrow Connector 33">
            <a:extLst>
              <a:ext uri="{FF2B5EF4-FFF2-40B4-BE49-F238E27FC236}">
                <a16:creationId xmlns:a16="http://schemas.microsoft.com/office/drawing/2014/main" id="{85A81215-D2B4-924D-8F91-0DA0EDA3291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320757" y="2428601"/>
            <a:ext cx="0" cy="412848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Straight Arrow Connector 33">
            <a:extLst>
              <a:ext uri="{FF2B5EF4-FFF2-40B4-BE49-F238E27FC236}">
                <a16:creationId xmlns:a16="http://schemas.microsoft.com/office/drawing/2014/main" id="{E95EFD6D-D679-5B4F-854E-1814C4B60E3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320757" y="3149424"/>
            <a:ext cx="0" cy="412848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48983BE-ADF5-2642-9BEA-5855FFB37562}"/>
              </a:ext>
            </a:extLst>
          </p:cNvPr>
          <p:cNvSpPr txBox="1"/>
          <p:nvPr/>
        </p:nvSpPr>
        <p:spPr>
          <a:xfrm>
            <a:off x="7418060" y="2297795"/>
            <a:ext cx="18405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Chalkduster" panose="03050602040202020205" pitchFamily="66" charset="77"/>
              </a:rPr>
              <a:t>DONE!</a:t>
            </a:r>
          </a:p>
        </p:txBody>
      </p:sp>
    </p:spTree>
    <p:extLst>
      <p:ext uri="{BB962C8B-B14F-4D97-AF65-F5344CB8AC3E}">
        <p14:creationId xmlns:p14="http://schemas.microsoft.com/office/powerpoint/2010/main" val="404705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4141 0.04676 0.08281 0.09352 0.10365 0.16273 C 0.12461 0.23194 0.15313 0.34653 0.12552 0.41551 C 0.09792 0.48449 0.01797 0.53055 -0.06185 0.57685 " pathEditMode="relative" ptsTypes="AAAA">
                                      <p:cBhvr>
                                        <p:cTn id="38" dur="2000" fill="hold"/>
                                        <p:tgtEl>
                                          <p:spTgt spid="235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737 0.06459 0.1474 0.12917 0.13867 0.20764 C 0.12995 0.28612 0.0388 0.37871 -0.05234 0.4713 " pathEditMode="relative" ptsTypes="AAA">
                                      <p:cBhvr>
                                        <p:cTn id="55" dur="2000" fill="hold"/>
                                        <p:tgtEl>
                                          <p:spTgt spid="235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235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278 C 0.06367 0.16643 0.1267 0.33564 0.11654 0.3956 C 0.10638 0.45555 0.02292 0.40625 -0.06041 0.35694 " pathEditMode="relative" ptsTypes="AAA">
                                      <p:cBhvr>
                                        <p:cTn id="73" dur="2000" fill="hold"/>
                                        <p:tgtEl>
                                          <p:spTgt spid="235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500"/>
                                        <p:tgtEl>
                                          <p:spTgt spid="235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5 -0.00417 C 0.0711 0.1287 0.14115 0.2618 0.13099 0.30278 C 0.12084 0.34352 0.03047 0.29213 -0.05989 0.24074 " pathEditMode="relative" ptsTypes="AAA">
                                      <p:cBhvr>
                                        <p:cTn id="91" dur="2000" fill="hold"/>
                                        <p:tgtEl>
                                          <p:spTgt spid="235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4" dur="500"/>
                                        <p:tgtEl>
                                          <p:spTgt spid="235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7" dur="500"/>
                                        <p:tgtEl>
                                          <p:spTgt spid="235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1" grpId="0" animBg="1"/>
      <p:bldP spid="23561" grpId="1" animBg="1"/>
      <p:bldP spid="23562" grpId="0" animBg="1"/>
      <p:bldP spid="23562" grpId="1" animBg="1"/>
      <p:bldP spid="23563" grpId="0" animBg="1"/>
      <p:bldP spid="23563" grpId="1" animBg="1"/>
      <p:bldP spid="23564" grpId="0" animBg="1"/>
      <p:bldP spid="23564" grpId="1" animBg="1"/>
      <p:bldP spid="22540" grpId="0" animBg="1"/>
      <p:bldP spid="25" grpId="0" animBg="1"/>
      <p:bldP spid="23573" grpId="1" animBg="1"/>
      <p:bldP spid="23574" grpId="0" animBg="1"/>
      <p:bldP spid="23575" grpId="0" animBg="1"/>
      <p:bldP spid="23576" grpId="0" animBg="1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Content Placeholder 6">
            <a:extLst>
              <a:ext uri="{FF2B5EF4-FFF2-40B4-BE49-F238E27FC236}">
                <a16:creationId xmlns:a16="http://schemas.microsoft.com/office/drawing/2014/main" id="{491457F7-C030-B94B-A936-2B93AE752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159" y="5110226"/>
            <a:ext cx="1034920" cy="1034920"/>
          </a:xfrm>
          <a:prstGeom prst="rect">
            <a:avLst/>
          </a:prstGeom>
        </p:spPr>
      </p:pic>
      <p:pic>
        <p:nvPicPr>
          <p:cNvPr id="33" name="Content Placeholder 6">
            <a:extLst>
              <a:ext uri="{FF2B5EF4-FFF2-40B4-BE49-F238E27FC236}">
                <a16:creationId xmlns:a16="http://schemas.microsoft.com/office/drawing/2014/main" id="{C7E2D0EC-F9C9-DA40-A4E5-4EBEC1308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583" y="5110226"/>
            <a:ext cx="1034920" cy="1034920"/>
          </a:xfrm>
          <a:prstGeom prst="rect">
            <a:avLst/>
          </a:prstGeom>
        </p:spPr>
      </p:pic>
      <p:sp>
        <p:nvSpPr>
          <p:cNvPr id="25603" name="Rounded Rectangle 12">
            <a:extLst>
              <a:ext uri="{FF2B5EF4-FFF2-40B4-BE49-F238E27FC236}">
                <a16:creationId xmlns:a16="http://schemas.microsoft.com/office/drawing/2014/main" id="{EAED0AFC-12B6-5B4F-8008-C4609F082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250" y="1230314"/>
            <a:ext cx="2674938" cy="2898775"/>
          </a:xfrm>
          <a:prstGeom prst="roundRect">
            <a:avLst>
              <a:gd name="adj" fmla="val 7065"/>
            </a:avLst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</a:endParaRPr>
          </a:p>
        </p:txBody>
      </p:sp>
      <p:grpSp>
        <p:nvGrpSpPr>
          <p:cNvPr id="25604" name="Group 8">
            <a:extLst>
              <a:ext uri="{FF2B5EF4-FFF2-40B4-BE49-F238E27FC236}">
                <a16:creationId xmlns:a16="http://schemas.microsoft.com/office/drawing/2014/main" id="{5C056CD9-2FF0-7842-AEE5-1B299C57CFA8}"/>
              </a:ext>
            </a:extLst>
          </p:cNvPr>
          <p:cNvGrpSpPr>
            <a:grpSpLocks/>
          </p:cNvGrpSpPr>
          <p:nvPr/>
        </p:nvGrpSpPr>
        <p:grpSpPr bwMode="auto">
          <a:xfrm rot="21310377">
            <a:off x="1488979" y="195535"/>
            <a:ext cx="847725" cy="679450"/>
            <a:chOff x="1905000" y="609600"/>
            <a:chExt cx="1752600" cy="1676399"/>
          </a:xfrm>
        </p:grpSpPr>
        <p:pic>
          <p:nvPicPr>
            <p:cNvPr id="25631" name="Picture 3" descr="220px-Homeodomain-dna-1ahd.png">
              <a:extLst>
                <a:ext uri="{FF2B5EF4-FFF2-40B4-BE49-F238E27FC236}">
                  <a16:creationId xmlns:a16="http://schemas.microsoft.com/office/drawing/2014/main" id="{176C4BDB-BA53-8441-BA8B-03D0BB7F4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762000"/>
              <a:ext cx="1447800" cy="1460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32" name="Cloud Callout 7">
              <a:extLst>
                <a:ext uri="{FF2B5EF4-FFF2-40B4-BE49-F238E27FC236}">
                  <a16:creationId xmlns:a16="http://schemas.microsoft.com/office/drawing/2014/main" id="{B672EA33-FC92-D542-9A0B-18A9794A6F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09600"/>
              <a:ext cx="1752600" cy="1676399"/>
            </a:xfrm>
            <a:prstGeom prst="cloudCallout">
              <a:avLst>
                <a:gd name="adj1" fmla="val -5505"/>
                <a:gd name="adj2" fmla="val 89509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</a:endParaRPr>
            </a:p>
          </p:txBody>
        </p:sp>
      </p:grpSp>
      <p:sp>
        <p:nvSpPr>
          <p:cNvPr id="25605" name="Date Placeholder 2">
            <a:extLst>
              <a:ext uri="{FF2B5EF4-FFF2-40B4-BE49-F238E27FC236}">
                <a16:creationId xmlns:a16="http://schemas.microsoft.com/office/drawing/2014/main" id="{4EADF114-10E2-124B-9354-5DC657C7FB0E}"/>
              </a:ext>
            </a:extLst>
          </p:cNvPr>
          <p:cNvSpPr txBox="1">
            <a:spLocks noGrp="1"/>
          </p:cNvSpPr>
          <p:nvPr/>
        </p:nvSpPr>
        <p:spPr bwMode="auto">
          <a:xfrm>
            <a:off x="1373188" y="6553200"/>
            <a:ext cx="1219201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25606" name="Rectangle 2">
            <a:extLst>
              <a:ext uri="{FF2B5EF4-FFF2-40B4-BE49-F238E27FC236}">
                <a16:creationId xmlns:a16="http://schemas.microsoft.com/office/drawing/2014/main" id="{37CD5445-4B83-6549-A62F-6ADE4E3A2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1847851"/>
            <a:ext cx="184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000" b="1">
              <a:solidFill>
                <a:srgbClr val="FFFFFF"/>
              </a:solidFill>
            </a:endParaRPr>
          </a:p>
        </p:txBody>
      </p:sp>
      <p:sp>
        <p:nvSpPr>
          <p:cNvPr id="25608" name="Rectangle 31">
            <a:extLst>
              <a:ext uri="{FF2B5EF4-FFF2-40B4-BE49-F238E27FC236}">
                <a16:creationId xmlns:a16="http://schemas.microsoft.com/office/drawing/2014/main" id="{9AB272ED-7D5E-8744-BF7D-CA695B5DE808}"/>
              </a:ext>
            </a:extLst>
          </p:cNvPr>
          <p:cNvSpPr>
            <a:spLocks noChangeArrowheads="1"/>
          </p:cNvSpPr>
          <p:nvPr/>
        </p:nvSpPr>
        <p:spPr bwMode="auto">
          <a:xfrm rot="1680000">
            <a:off x="3180931" y="2208928"/>
            <a:ext cx="10390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000" b="1">
                <a:solidFill>
                  <a:srgbClr val="FFFFFF"/>
                </a:solidFill>
              </a:rPr>
              <a:t>Tuning Level</a:t>
            </a:r>
          </a:p>
        </p:txBody>
      </p:sp>
      <p:pic>
        <p:nvPicPr>
          <p:cNvPr id="25609" name="Picture 6" descr="Computer+Programmer_1f9a61_4043005.jpg">
            <a:extLst>
              <a:ext uri="{FF2B5EF4-FFF2-40B4-BE49-F238E27FC236}">
                <a16:creationId xmlns:a16="http://schemas.microsoft.com/office/drawing/2014/main" id="{4D4C401D-FA43-894A-869E-368A02167B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25" y="1230314"/>
            <a:ext cx="1773238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0" name="Rectangle 10">
            <a:extLst>
              <a:ext uri="{FF2B5EF4-FFF2-40B4-BE49-F238E27FC236}">
                <a16:creationId xmlns:a16="http://schemas.microsoft.com/office/drawing/2014/main" id="{BAEE510A-C590-2B4C-B58D-EE00E06C3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1363029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>
                <a:latin typeface="Courier New" panose="02070309020205020404" pitchFamily="49" charset="0"/>
              </a:rPr>
              <a:t>x = 17; </a:t>
            </a:r>
          </a:p>
        </p:txBody>
      </p:sp>
      <p:sp>
        <p:nvSpPr>
          <p:cNvPr id="22537" name="Rectangle 11">
            <a:extLst>
              <a:ext uri="{FF2B5EF4-FFF2-40B4-BE49-F238E27FC236}">
                <a16:creationId xmlns:a16="http://schemas.microsoft.com/office/drawing/2014/main" id="{C8002939-C602-DA48-B9EF-A02827954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2109579"/>
            <a:ext cx="1828800" cy="306387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>
                <a:latin typeface="Courier New" panose="02070309020205020404" pitchFamily="49" charset="0"/>
              </a:rPr>
              <a:t>y = 13;</a:t>
            </a:r>
          </a:p>
        </p:txBody>
      </p:sp>
      <p:sp>
        <p:nvSpPr>
          <p:cNvPr id="25612" name="Rectangle 12">
            <a:extLst>
              <a:ext uri="{FF2B5EF4-FFF2-40B4-BE49-F238E27FC236}">
                <a16:creationId xmlns:a16="http://schemas.microsoft.com/office/drawing/2014/main" id="{315A0AAF-2590-174B-9045-8EF7D5AEA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2854541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result = x + y;</a:t>
            </a:r>
          </a:p>
        </p:txBody>
      </p:sp>
      <p:sp>
        <p:nvSpPr>
          <p:cNvPr id="25613" name="Rectangle 13">
            <a:extLst>
              <a:ext uri="{FF2B5EF4-FFF2-40B4-BE49-F238E27FC236}">
                <a16:creationId xmlns:a16="http://schemas.microsoft.com/office/drawing/2014/main" id="{10C7076E-A358-BE41-9A4C-F19D70BD5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3601092"/>
            <a:ext cx="1812927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return result;</a:t>
            </a: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24FE6360-92FB-B546-B37C-F34C4C4BC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1" y="2681289"/>
            <a:ext cx="2665413" cy="1385887"/>
          </a:xfrm>
          <a:prstGeom prst="rect">
            <a:avLst/>
          </a:prstGeom>
          <a:solidFill>
            <a:srgbClr val="FFFEE0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int main() {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int x, y,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x = 17; 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y = 13;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result = x + y;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return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38" name="Left Arrow 37">
            <a:extLst>
              <a:ext uri="{FF2B5EF4-FFF2-40B4-BE49-F238E27FC236}">
                <a16:creationId xmlns:a16="http://schemas.microsoft.com/office/drawing/2014/main" id="{62CBDF4F-E101-1344-AA10-B4C906EB9861}"/>
              </a:ext>
            </a:extLst>
          </p:cNvPr>
          <p:cNvSpPr/>
          <p:nvPr/>
        </p:nvSpPr>
        <p:spPr bwMode="auto">
          <a:xfrm rot="10800000">
            <a:off x="5675900" y="2845240"/>
            <a:ext cx="798512" cy="542925"/>
          </a:xfrm>
          <a:prstGeom prst="leftArrow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25619" name="Group 46">
            <a:extLst>
              <a:ext uri="{FF2B5EF4-FFF2-40B4-BE49-F238E27FC236}">
                <a16:creationId xmlns:a16="http://schemas.microsoft.com/office/drawing/2014/main" id="{8B2A4EF1-582C-2E46-A726-D33961AC7729}"/>
              </a:ext>
            </a:extLst>
          </p:cNvPr>
          <p:cNvGrpSpPr>
            <a:grpSpLocks/>
          </p:cNvGrpSpPr>
          <p:nvPr/>
        </p:nvGrpSpPr>
        <p:grpSpPr bwMode="auto">
          <a:xfrm>
            <a:off x="1719264" y="2659063"/>
            <a:ext cx="1023937" cy="627062"/>
            <a:chOff x="949670" y="4288583"/>
            <a:chExt cx="1024016" cy="626527"/>
          </a:xfrm>
        </p:grpSpPr>
        <p:sp>
          <p:nvSpPr>
            <p:cNvPr id="48" name="Left Arrow 47">
              <a:extLst>
                <a:ext uri="{FF2B5EF4-FFF2-40B4-BE49-F238E27FC236}">
                  <a16:creationId xmlns:a16="http://schemas.microsoft.com/office/drawing/2014/main" id="{2E330D63-A64E-B249-816A-EBF4F7276E13}"/>
                </a:ext>
              </a:extLst>
            </p:cNvPr>
            <p:cNvSpPr/>
            <p:nvPr/>
          </p:nvSpPr>
          <p:spPr bwMode="auto">
            <a:xfrm rot="13281352">
              <a:off x="1175112" y="4288583"/>
              <a:ext cx="798574" cy="542462"/>
            </a:xfrm>
            <a:prstGeom prst="leftArrow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2400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5630" name="TextBox 48">
              <a:extLst>
                <a:ext uri="{FF2B5EF4-FFF2-40B4-BE49-F238E27FC236}">
                  <a16:creationId xmlns:a16="http://schemas.microsoft.com/office/drawing/2014/main" id="{77E504C2-E90D-8344-90BE-44D8191332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430996">
              <a:off x="949670" y="4576556"/>
              <a:ext cx="58952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>
                  <a:latin typeface="Calibri" panose="020F0502020204030204" pitchFamily="34" charset="0"/>
                </a:rPr>
                <a:t>code</a:t>
              </a:r>
            </a:p>
          </p:txBody>
        </p:sp>
      </p:grpSp>
      <p:sp>
        <p:nvSpPr>
          <p:cNvPr id="25620" name="TextBox 49">
            <a:extLst>
              <a:ext uri="{FF2B5EF4-FFF2-40B4-BE49-F238E27FC236}">
                <a16:creationId xmlns:a16="http://schemas.microsoft.com/office/drawing/2014/main" id="{F97BB428-8DD1-0740-A089-8F725AE2BC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1153" y="3298564"/>
            <a:ext cx="8477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dirty="0">
                <a:latin typeface="Calibri" panose="020F0502020204030204" pitchFamily="34" charset="0"/>
              </a:rPr>
              <a:t>compile</a:t>
            </a:r>
          </a:p>
        </p:txBody>
      </p:sp>
      <p:sp>
        <p:nvSpPr>
          <p:cNvPr id="25625" name="TextBox 13">
            <a:extLst>
              <a:ext uri="{FF2B5EF4-FFF2-40B4-BE49-F238E27FC236}">
                <a16:creationId xmlns:a16="http://schemas.microsoft.com/office/drawing/2014/main" id="{CC437B54-9D6A-F24A-8CFD-BA4DEB3C0A21}"/>
              </a:ext>
            </a:extLst>
          </p:cNvPr>
          <p:cNvSpPr txBox="1">
            <a:spLocks noChangeArrowheads="1"/>
          </p:cNvSpPr>
          <p:nvPr/>
        </p:nvSpPr>
        <p:spPr bwMode="auto">
          <a:xfrm rot="19662757">
            <a:off x="3118969" y="230362"/>
            <a:ext cx="14323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FF0000"/>
                </a:solidFill>
                <a:latin typeface="Calibri" panose="020F0502020204030204" pitchFamily="34" charset="0"/>
              </a:rPr>
              <a:t>Parallel</a:t>
            </a:r>
          </a:p>
        </p:txBody>
      </p:sp>
      <p:sp>
        <p:nvSpPr>
          <p:cNvPr id="53" name="TextBox 1">
            <a:extLst>
              <a:ext uri="{FF2B5EF4-FFF2-40B4-BE49-F238E27FC236}">
                <a16:creationId xmlns:a16="http://schemas.microsoft.com/office/drawing/2014/main" id="{2B1AD72C-FFAB-2B4A-8000-FC1D16E91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392" y="5006133"/>
            <a:ext cx="4132262" cy="6461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 i="1" dirty="0">
                <a:solidFill>
                  <a:srgbClr val="C00000"/>
                </a:solidFill>
                <a:latin typeface="Calibri" panose="020F0502020204030204" pitchFamily="34" charset="0"/>
              </a:rPr>
              <a:t>The two assignment statements </a:t>
            </a:r>
          </a:p>
          <a:p>
            <a:pPr algn="ctr" eaLnBrk="1" hangingPunct="1"/>
            <a:r>
              <a:rPr lang="en-US" altLang="en-US" sz="1800" i="1" dirty="0">
                <a:solidFill>
                  <a:srgbClr val="C00000"/>
                </a:solidFill>
                <a:latin typeface="Calibri" panose="020F0502020204030204" pitchFamily="34" charset="0"/>
              </a:rPr>
              <a:t>x = 17; and y = 13; will execute in parallel</a:t>
            </a:r>
          </a:p>
        </p:txBody>
      </p:sp>
      <p:sp>
        <p:nvSpPr>
          <p:cNvPr id="37" name="TextBox 1">
            <a:extLst>
              <a:ext uri="{FF2B5EF4-FFF2-40B4-BE49-F238E27FC236}">
                <a16:creationId xmlns:a16="http://schemas.microsoft.com/office/drawing/2014/main" id="{CD986991-717F-7A41-B752-FC42AF0B21C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0113963" y="1367073"/>
            <a:ext cx="682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/>
              <a:t>time</a:t>
            </a:r>
          </a:p>
        </p:txBody>
      </p:sp>
      <p:cxnSp>
        <p:nvCxnSpPr>
          <p:cNvPr id="39" name="Straight Arrow Connector 33">
            <a:extLst>
              <a:ext uri="{FF2B5EF4-FFF2-40B4-BE49-F238E27FC236}">
                <a16:creationId xmlns:a16="http://schemas.microsoft.com/office/drawing/2014/main" id="{FAF4B88B-365C-FC4A-9377-FC392E7D098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457823" y="1938620"/>
            <a:ext cx="0" cy="210312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Straight Arrow Connector 33">
            <a:extLst>
              <a:ext uri="{FF2B5EF4-FFF2-40B4-BE49-F238E27FC236}">
                <a16:creationId xmlns:a16="http://schemas.microsoft.com/office/drawing/2014/main" id="{8E57D824-95FD-AD47-B707-1A34670ABDAF}"/>
              </a:ext>
            </a:extLst>
          </p:cNvPr>
          <p:cNvCxnSpPr>
            <a:cxnSpLocks noChangeShapeType="1"/>
            <a:stCxn id="25610" idx="2"/>
            <a:endCxn id="22537" idx="0"/>
          </p:cNvCxnSpPr>
          <p:nvPr/>
        </p:nvCxnSpPr>
        <p:spPr bwMode="auto">
          <a:xfrm>
            <a:off x="9144516" y="1671004"/>
            <a:ext cx="0" cy="438575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Straight Arrow Connector 33">
            <a:extLst>
              <a:ext uri="{FF2B5EF4-FFF2-40B4-BE49-F238E27FC236}">
                <a16:creationId xmlns:a16="http://schemas.microsoft.com/office/drawing/2014/main" id="{D2476540-46C6-B94A-AC6C-3B9C8BE41522}"/>
              </a:ext>
            </a:extLst>
          </p:cNvPr>
          <p:cNvCxnSpPr>
            <a:cxnSpLocks noChangeShapeType="1"/>
            <a:stCxn id="22537" idx="2"/>
            <a:endCxn id="25612" idx="0"/>
          </p:cNvCxnSpPr>
          <p:nvPr/>
        </p:nvCxnSpPr>
        <p:spPr bwMode="auto">
          <a:xfrm>
            <a:off x="9144516" y="2415966"/>
            <a:ext cx="0" cy="438575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Straight Arrow Connector 33">
            <a:extLst>
              <a:ext uri="{FF2B5EF4-FFF2-40B4-BE49-F238E27FC236}">
                <a16:creationId xmlns:a16="http://schemas.microsoft.com/office/drawing/2014/main" id="{0EEB9F3B-686C-0242-A943-D3BCD822274B}"/>
              </a:ext>
            </a:extLst>
          </p:cNvPr>
          <p:cNvCxnSpPr>
            <a:cxnSpLocks noChangeShapeType="1"/>
            <a:stCxn id="25612" idx="2"/>
            <a:endCxn id="25613" idx="0"/>
          </p:cNvCxnSpPr>
          <p:nvPr/>
        </p:nvCxnSpPr>
        <p:spPr bwMode="auto">
          <a:xfrm flipH="1">
            <a:off x="9136580" y="3162516"/>
            <a:ext cx="7936" cy="438576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7508ABD-4F7A-CD4A-B6B8-94B77CF6B2A3}"/>
              </a:ext>
            </a:extLst>
          </p:cNvPr>
          <p:cNvSpPr txBox="1"/>
          <p:nvPr/>
        </p:nvSpPr>
        <p:spPr>
          <a:xfrm>
            <a:off x="7908481" y="2242243"/>
            <a:ext cx="18405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Chalkduster" panose="03050602040202020205" pitchFamily="66" charset="77"/>
              </a:rPr>
              <a:t>DONE!</a:t>
            </a:r>
          </a:p>
        </p:txBody>
      </p:sp>
      <p:sp>
        <p:nvSpPr>
          <p:cNvPr id="55" name="Rectangle 5">
            <a:extLst>
              <a:ext uri="{FF2B5EF4-FFF2-40B4-BE49-F238E27FC236}">
                <a16:creationId xmlns:a16="http://schemas.microsoft.com/office/drawing/2014/main" id="{5D57AE01-11C3-A241-88BD-0C0B00B3EE88}"/>
              </a:ext>
            </a:extLst>
          </p:cNvPr>
          <p:cNvSpPr txBox="1">
            <a:spLocks noChangeArrowheads="1"/>
          </p:cNvSpPr>
          <p:nvPr/>
        </p:nvSpPr>
        <p:spPr>
          <a:xfrm>
            <a:off x="3073523" y="395472"/>
            <a:ext cx="6243273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dirty="0">
                <a:ea typeface="ＭＳ Ｐゴシック" panose="020B0600070205080204" pitchFamily="34" charset="-128"/>
                <a:cs typeface="Calibri" panose="020F0502020204030204" pitchFamily="34" charset="0"/>
              </a:rPr>
              <a:t>Program Execution</a:t>
            </a:r>
          </a:p>
        </p:txBody>
      </p:sp>
    </p:spTree>
    <p:extLst>
      <p:ext uri="{BB962C8B-B14F-4D97-AF65-F5344CB8AC3E}">
        <p14:creationId xmlns:p14="http://schemas.microsoft.com/office/powerpoint/2010/main" val="349012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8828 0.0713 0.1767 0.14259 0.1892 0.24005 C 0.2017 0.33773 0.07487 0.58588 0.07487 0.58588 L 0.07487 0.58588 " pathEditMode="relative" ptsTypes="AAAA">
                                      <p:cBhvr>
                                        <p:cTn id="6" dur="20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9505 0.06505 -0.18997 0.1301 -0.21028 0.20903 C -0.2306 0.2882 -0.17643 0.38125 -0.12213 0.47431 " pathEditMode="relative" ptsTypes="AAA">
                                      <p:cBhvr>
                                        <p:cTn id="13" dur="2000" fill="hold"/>
                                        <p:tgtEl>
                                          <p:spTgt spid="225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1000"/>
                                        <p:tgtEl>
                                          <p:spTgt spid="256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10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562 0.03958 0.13138 0.0794 0.14375 0.14259 C 0.15612 0.20555 0.1151 0.2919 0.07408 0.37824 " pathEditMode="relative" ptsTypes="AAA">
                                      <p:cBhvr>
                                        <p:cTn id="32" dur="20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1000"/>
                                        <p:tgtEl>
                                          <p:spTgt spid="256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023 C 0.05391 0.01991 0.10638 0.04005 0.11927 0.08334 C 0.13216 0.12686 0.08659 0.22986 0.07917 0.26019 C 0.07174 0.29051 0.07318 0.27755 0.07474 0.26482 " pathEditMode="relative" ptsTypes="AAAA">
                                      <p:cBhvr>
                                        <p:cTn id="45" dur="2000" fill="hold"/>
                                        <p:tgtEl>
                                          <p:spTgt spid="256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0" grpId="0" animBg="1"/>
      <p:bldP spid="25610" grpId="1" animBg="1"/>
      <p:bldP spid="22537" grpId="0" animBg="1"/>
      <p:bldP spid="22537" grpId="1" animBg="1"/>
      <p:bldP spid="25612" grpId="0" animBg="1"/>
      <p:bldP spid="25612" grpId="1" animBg="1"/>
      <p:bldP spid="25613" grpId="0" animBg="1"/>
      <p:bldP spid="53" grpId="0" animBg="1"/>
      <p:bldP spid="5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Content Placeholder 6">
            <a:extLst>
              <a:ext uri="{FF2B5EF4-FFF2-40B4-BE49-F238E27FC236}">
                <a16:creationId xmlns:a16="http://schemas.microsoft.com/office/drawing/2014/main" id="{4FBD2461-9657-714B-B0EA-508C8D8E0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7608" y="5110226"/>
            <a:ext cx="1034920" cy="1034920"/>
          </a:xfrm>
          <a:prstGeom prst="rect">
            <a:avLst/>
          </a:prstGeom>
        </p:spPr>
      </p:pic>
      <p:pic>
        <p:nvPicPr>
          <p:cNvPr id="34" name="Content Placeholder 6">
            <a:extLst>
              <a:ext uri="{FF2B5EF4-FFF2-40B4-BE49-F238E27FC236}">
                <a16:creationId xmlns:a16="http://schemas.microsoft.com/office/drawing/2014/main" id="{4B9F9238-F8C7-F641-8AFE-36F705FF8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159" y="5110226"/>
            <a:ext cx="1034920" cy="1034920"/>
          </a:xfrm>
          <a:prstGeom prst="rect">
            <a:avLst/>
          </a:prstGeom>
        </p:spPr>
      </p:pic>
      <p:pic>
        <p:nvPicPr>
          <p:cNvPr id="35" name="Content Placeholder 6">
            <a:extLst>
              <a:ext uri="{FF2B5EF4-FFF2-40B4-BE49-F238E27FC236}">
                <a16:creationId xmlns:a16="http://schemas.microsoft.com/office/drawing/2014/main" id="{B2CEDA26-2EB0-8541-8CC6-E3A107434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112" y="5110226"/>
            <a:ext cx="1034920" cy="1034920"/>
          </a:xfrm>
          <a:prstGeom prst="rect">
            <a:avLst/>
          </a:prstGeom>
        </p:spPr>
      </p:pic>
      <p:pic>
        <p:nvPicPr>
          <p:cNvPr id="36" name="Content Placeholder 6">
            <a:extLst>
              <a:ext uri="{FF2B5EF4-FFF2-40B4-BE49-F238E27FC236}">
                <a16:creationId xmlns:a16="http://schemas.microsoft.com/office/drawing/2014/main" id="{3D4D52F9-AEDA-8440-90E4-E7B2F1BBC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789" y="5110226"/>
            <a:ext cx="1034920" cy="1034920"/>
          </a:xfrm>
          <a:prstGeom prst="rect">
            <a:avLst/>
          </a:prstGeom>
        </p:spPr>
      </p:pic>
      <p:sp>
        <p:nvSpPr>
          <p:cNvPr id="27653" name="Rounded Rectangle 12">
            <a:extLst>
              <a:ext uri="{FF2B5EF4-FFF2-40B4-BE49-F238E27FC236}">
                <a16:creationId xmlns:a16="http://schemas.microsoft.com/office/drawing/2014/main" id="{117CAD86-F6FE-F441-859B-598B2A40B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4" y="1789198"/>
            <a:ext cx="3833738" cy="2644775"/>
          </a:xfrm>
          <a:prstGeom prst="roundRect">
            <a:avLst>
              <a:gd name="adj" fmla="val 7065"/>
            </a:avLst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7655" name="Rectangle 2">
            <a:extLst>
              <a:ext uri="{FF2B5EF4-FFF2-40B4-BE49-F238E27FC236}">
                <a16:creationId xmlns:a16="http://schemas.microsoft.com/office/drawing/2014/main" id="{1F790D6C-5C40-9E49-8242-A52530F97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092410"/>
            <a:ext cx="184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000" b="1">
              <a:solidFill>
                <a:srgbClr val="FFFFFF"/>
              </a:solidFill>
            </a:endParaRPr>
          </a:p>
        </p:txBody>
      </p:sp>
      <p:grpSp>
        <p:nvGrpSpPr>
          <p:cNvPr id="26629" name="Group 21525">
            <a:extLst>
              <a:ext uri="{FF2B5EF4-FFF2-40B4-BE49-F238E27FC236}">
                <a16:creationId xmlns:a16="http://schemas.microsoft.com/office/drawing/2014/main" id="{4A52E826-D895-014D-AE4C-755256B2E786}"/>
              </a:ext>
            </a:extLst>
          </p:cNvPr>
          <p:cNvGrpSpPr>
            <a:grpSpLocks/>
          </p:cNvGrpSpPr>
          <p:nvPr/>
        </p:nvGrpSpPr>
        <p:grpSpPr bwMode="auto">
          <a:xfrm>
            <a:off x="7703290" y="1970840"/>
            <a:ext cx="3224827" cy="307975"/>
            <a:chOff x="6055971" y="3130371"/>
            <a:chExt cx="1883613" cy="307777"/>
          </a:xfrm>
          <a:solidFill>
            <a:srgbClr val="FFFEE0"/>
          </a:solidFill>
        </p:grpSpPr>
        <p:sp>
          <p:nvSpPr>
            <p:cNvPr id="26650" name="Rectangle 10">
              <a:extLst>
                <a:ext uri="{FF2B5EF4-FFF2-40B4-BE49-F238E27FC236}">
                  <a16:creationId xmlns:a16="http://schemas.microsoft.com/office/drawing/2014/main" id="{54360161-33DA-2E4E-9A0A-A36891FEC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0967" y="3130371"/>
              <a:ext cx="808617" cy="307777"/>
            </a:xfrm>
            <a:prstGeom prst="rect">
              <a:avLst/>
            </a:prstGeom>
            <a:grp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sz="1400" b="1">
                  <a:latin typeface="Courier New" charset="0"/>
                  <a:ea typeface="ＭＳ Ｐゴシック" charset="0"/>
                  <a:cs typeface="Courier New" charset="0"/>
                </a:rPr>
                <a:t>x = 17; </a:t>
              </a:r>
            </a:p>
          </p:txBody>
        </p:sp>
        <p:sp>
          <p:nvSpPr>
            <p:cNvPr id="26651" name="Rectangle 11">
              <a:extLst>
                <a:ext uri="{FF2B5EF4-FFF2-40B4-BE49-F238E27FC236}">
                  <a16:creationId xmlns:a16="http://schemas.microsoft.com/office/drawing/2014/main" id="{7595FEC4-6C93-764D-A29F-A662A2445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5971" y="3130371"/>
              <a:ext cx="803001" cy="307777"/>
            </a:xfrm>
            <a:prstGeom prst="rect">
              <a:avLst/>
            </a:prstGeom>
            <a:grp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sz="1400" b="1">
                  <a:latin typeface="Courier New" charset="0"/>
                  <a:ea typeface="ＭＳ Ｐゴシック" charset="0"/>
                  <a:cs typeface="Courier New" charset="0"/>
                </a:rPr>
                <a:t>y = 13;</a:t>
              </a:r>
            </a:p>
          </p:txBody>
        </p:sp>
      </p:grpSp>
      <p:sp>
        <p:nvSpPr>
          <p:cNvPr id="27658" name="Rectangle 12">
            <a:extLst>
              <a:ext uri="{FF2B5EF4-FFF2-40B4-BE49-F238E27FC236}">
                <a16:creationId xmlns:a16="http://schemas.microsoft.com/office/drawing/2014/main" id="{70F28370-DE65-0546-986B-8DCD583E7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4183" y="2963948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result = x + y;</a:t>
            </a:r>
          </a:p>
        </p:txBody>
      </p:sp>
      <p:sp>
        <p:nvSpPr>
          <p:cNvPr id="27659" name="Rectangle 13">
            <a:extLst>
              <a:ext uri="{FF2B5EF4-FFF2-40B4-BE49-F238E27FC236}">
                <a16:creationId xmlns:a16="http://schemas.microsoft.com/office/drawing/2014/main" id="{DBD1336F-705F-FD45-9B11-070C76D7B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4183" y="3984709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>
                <a:latin typeface="Courier New" panose="02070309020205020404" pitchFamily="49" charset="0"/>
              </a:rPr>
              <a:t>return result;</a:t>
            </a:r>
          </a:p>
        </p:txBody>
      </p:sp>
      <p:grpSp>
        <p:nvGrpSpPr>
          <p:cNvPr id="27664" name="Group 8">
            <a:extLst>
              <a:ext uri="{FF2B5EF4-FFF2-40B4-BE49-F238E27FC236}">
                <a16:creationId xmlns:a16="http://schemas.microsoft.com/office/drawing/2014/main" id="{BF6E72CC-CDB8-A949-9016-8BF49F4B8F82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473159"/>
            <a:ext cx="847725" cy="679450"/>
            <a:chOff x="1905000" y="609600"/>
            <a:chExt cx="1752600" cy="1676399"/>
          </a:xfrm>
        </p:grpSpPr>
        <p:pic>
          <p:nvPicPr>
            <p:cNvPr id="27676" name="Picture 3" descr="220px-Homeodomain-dna-1ahd.png">
              <a:extLst>
                <a:ext uri="{FF2B5EF4-FFF2-40B4-BE49-F238E27FC236}">
                  <a16:creationId xmlns:a16="http://schemas.microsoft.com/office/drawing/2014/main" id="{C41E9A6B-A331-344B-90A7-DC4515CC7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762000"/>
              <a:ext cx="1447800" cy="1460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77" name="Cloud Callout 7">
              <a:extLst>
                <a:ext uri="{FF2B5EF4-FFF2-40B4-BE49-F238E27FC236}">
                  <a16:creationId xmlns:a16="http://schemas.microsoft.com/office/drawing/2014/main" id="{C598289E-4D50-B145-BF4E-26F62919F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09600"/>
              <a:ext cx="1752600" cy="1676399"/>
            </a:xfrm>
            <a:prstGeom prst="cloudCallout">
              <a:avLst>
                <a:gd name="adj1" fmla="val -5505"/>
                <a:gd name="adj2" fmla="val 89509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</a:endParaRPr>
            </a:p>
          </p:txBody>
        </p:sp>
      </p:grpSp>
      <p:pic>
        <p:nvPicPr>
          <p:cNvPr id="27665" name="Picture 39" descr="Computer+Programmer_1f9a61_4043005.jpg">
            <a:extLst>
              <a:ext uri="{FF2B5EF4-FFF2-40B4-BE49-F238E27FC236}">
                <a16:creationId xmlns:a16="http://schemas.microsoft.com/office/drawing/2014/main" id="{43841711-C75B-FC42-B23D-3633F42B1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25" y="1474873"/>
            <a:ext cx="1773238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">
            <a:extLst>
              <a:ext uri="{FF2B5EF4-FFF2-40B4-BE49-F238E27FC236}">
                <a16:creationId xmlns:a16="http://schemas.microsoft.com/office/drawing/2014/main" id="{5587DF39-7667-8944-86C4-3DBF8849F9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1789" y="1152609"/>
            <a:ext cx="2598737" cy="1385888"/>
          </a:xfrm>
          <a:prstGeom prst="rect">
            <a:avLst/>
          </a:prstGeom>
          <a:solidFill>
            <a:srgbClr val="FFFEE0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int main() {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int x, y,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x = 17; 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y = 13;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result = x + y;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return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42" name="Left Arrow 41">
            <a:extLst>
              <a:ext uri="{FF2B5EF4-FFF2-40B4-BE49-F238E27FC236}">
                <a16:creationId xmlns:a16="http://schemas.microsoft.com/office/drawing/2014/main" id="{71B7267D-3ECA-CF48-BD17-B585C8AA289E}"/>
              </a:ext>
            </a:extLst>
          </p:cNvPr>
          <p:cNvSpPr/>
          <p:nvPr/>
        </p:nvSpPr>
        <p:spPr bwMode="auto">
          <a:xfrm rot="10800000">
            <a:off x="3552825" y="1789197"/>
            <a:ext cx="552450" cy="544512"/>
          </a:xfrm>
          <a:prstGeom prst="leftArrow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4" name="Left Arrow 53">
            <a:extLst>
              <a:ext uri="{FF2B5EF4-FFF2-40B4-BE49-F238E27FC236}">
                <a16:creationId xmlns:a16="http://schemas.microsoft.com/office/drawing/2014/main" id="{E2159018-5095-CF44-8F2F-C848CF663903}"/>
              </a:ext>
            </a:extLst>
          </p:cNvPr>
          <p:cNvSpPr/>
          <p:nvPr/>
        </p:nvSpPr>
        <p:spPr bwMode="auto">
          <a:xfrm rot="10800000">
            <a:off x="6802439" y="1793960"/>
            <a:ext cx="549275" cy="542925"/>
          </a:xfrm>
          <a:prstGeom prst="leftArrow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TextBox 19">
            <a:extLst>
              <a:ext uri="{FF2B5EF4-FFF2-40B4-BE49-F238E27FC236}">
                <a16:creationId xmlns:a16="http://schemas.microsoft.com/office/drawing/2014/main" id="{37AFABAE-3AE0-6C4A-B20B-F13B5F3578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142" y="3520084"/>
            <a:ext cx="2511425" cy="584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600" i="1" dirty="0">
                <a:solidFill>
                  <a:srgbClr val="C00000"/>
                </a:solidFill>
                <a:latin typeface="Calibri" panose="020F0502020204030204" pitchFamily="34" charset="0"/>
              </a:rPr>
              <a:t>Cannot arbitrarily assign instructions to processors</a:t>
            </a:r>
          </a:p>
        </p:txBody>
      </p:sp>
      <p:cxnSp>
        <p:nvCxnSpPr>
          <p:cNvPr id="37" name="Straight Arrow Connector 33">
            <a:extLst>
              <a:ext uri="{FF2B5EF4-FFF2-40B4-BE49-F238E27FC236}">
                <a16:creationId xmlns:a16="http://schemas.microsoft.com/office/drawing/2014/main" id="{7D3A017F-94A8-864F-9061-B104BA7C5FE8}"/>
              </a:ext>
            </a:extLst>
          </p:cNvPr>
          <p:cNvCxnSpPr>
            <a:cxnSpLocks noChangeShapeType="1"/>
            <a:stCxn id="26651" idx="2"/>
            <a:endCxn id="27658" idx="0"/>
          </p:cNvCxnSpPr>
          <p:nvPr/>
        </p:nvCxnSpPr>
        <p:spPr bwMode="auto">
          <a:xfrm>
            <a:off x="8390676" y="2278815"/>
            <a:ext cx="877907" cy="685133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Straight Arrow Connector 33">
            <a:extLst>
              <a:ext uri="{FF2B5EF4-FFF2-40B4-BE49-F238E27FC236}">
                <a16:creationId xmlns:a16="http://schemas.microsoft.com/office/drawing/2014/main" id="{909D8B34-7135-4548-A8A9-72ABCB49002B}"/>
              </a:ext>
            </a:extLst>
          </p:cNvPr>
          <p:cNvCxnSpPr>
            <a:cxnSpLocks noChangeShapeType="1"/>
            <a:stCxn id="26650" idx="2"/>
            <a:endCxn id="27658" idx="0"/>
          </p:cNvCxnSpPr>
          <p:nvPr/>
        </p:nvCxnSpPr>
        <p:spPr bwMode="auto">
          <a:xfrm flipH="1">
            <a:off x="9268583" y="2278815"/>
            <a:ext cx="967341" cy="685133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Straight Arrow Connector 33">
            <a:extLst>
              <a:ext uri="{FF2B5EF4-FFF2-40B4-BE49-F238E27FC236}">
                <a16:creationId xmlns:a16="http://schemas.microsoft.com/office/drawing/2014/main" id="{F4092E06-65AC-A44C-AC50-FDC8085518EF}"/>
              </a:ext>
            </a:extLst>
          </p:cNvPr>
          <p:cNvCxnSpPr>
            <a:cxnSpLocks noChangeShapeType="1"/>
            <a:stCxn id="27658" idx="2"/>
            <a:endCxn id="27659" idx="0"/>
          </p:cNvCxnSpPr>
          <p:nvPr/>
        </p:nvCxnSpPr>
        <p:spPr bwMode="auto">
          <a:xfrm>
            <a:off x="9268583" y="3271923"/>
            <a:ext cx="0" cy="712786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" name="TextBox 1">
            <a:extLst>
              <a:ext uri="{FF2B5EF4-FFF2-40B4-BE49-F238E27FC236}">
                <a16:creationId xmlns:a16="http://schemas.microsoft.com/office/drawing/2014/main" id="{8A39137C-4F40-0649-B981-E14AB4F8755E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1143801" y="1826615"/>
            <a:ext cx="682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/>
              <a:t>time</a:t>
            </a:r>
          </a:p>
        </p:txBody>
      </p:sp>
      <p:cxnSp>
        <p:nvCxnSpPr>
          <p:cNvPr id="43" name="Straight Arrow Connector 33">
            <a:extLst>
              <a:ext uri="{FF2B5EF4-FFF2-40B4-BE49-F238E27FC236}">
                <a16:creationId xmlns:a16="http://schemas.microsoft.com/office/drawing/2014/main" id="{D6144382-D1CF-9E42-BC0A-5E929D12C40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487661" y="2398162"/>
            <a:ext cx="0" cy="210312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9" name="Group 21525">
            <a:extLst>
              <a:ext uri="{FF2B5EF4-FFF2-40B4-BE49-F238E27FC236}">
                <a16:creationId xmlns:a16="http://schemas.microsoft.com/office/drawing/2014/main" id="{7E861D7A-6375-534C-AD6C-5EFAE8CF7233}"/>
              </a:ext>
            </a:extLst>
          </p:cNvPr>
          <p:cNvGrpSpPr>
            <a:grpSpLocks/>
          </p:cNvGrpSpPr>
          <p:nvPr/>
        </p:nvGrpSpPr>
        <p:grpSpPr bwMode="auto">
          <a:xfrm>
            <a:off x="7703290" y="1961752"/>
            <a:ext cx="3224827" cy="307975"/>
            <a:chOff x="6055971" y="3130371"/>
            <a:chExt cx="1883613" cy="307777"/>
          </a:xfrm>
          <a:solidFill>
            <a:srgbClr val="FFFEE0"/>
          </a:solidFill>
        </p:grpSpPr>
        <p:sp>
          <p:nvSpPr>
            <p:cNvPr id="50" name="Rectangle 10">
              <a:extLst>
                <a:ext uri="{FF2B5EF4-FFF2-40B4-BE49-F238E27FC236}">
                  <a16:creationId xmlns:a16="http://schemas.microsoft.com/office/drawing/2014/main" id="{B2F4720E-DFF8-CA41-A00F-45BF4F73F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0967" y="3130371"/>
              <a:ext cx="808617" cy="307777"/>
            </a:xfrm>
            <a:prstGeom prst="rect">
              <a:avLst/>
            </a:prstGeom>
            <a:grp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sz="1400" b="1">
                  <a:latin typeface="Courier New" charset="0"/>
                  <a:ea typeface="ＭＳ Ｐゴシック" charset="0"/>
                  <a:cs typeface="Courier New" charset="0"/>
                </a:rPr>
                <a:t>x = 17; </a:t>
              </a:r>
            </a:p>
          </p:txBody>
        </p:sp>
        <p:sp>
          <p:nvSpPr>
            <p:cNvPr id="51" name="Rectangle 11">
              <a:extLst>
                <a:ext uri="{FF2B5EF4-FFF2-40B4-BE49-F238E27FC236}">
                  <a16:creationId xmlns:a16="http://schemas.microsoft.com/office/drawing/2014/main" id="{981CFBFA-E9C0-0245-BFBD-E81F54997E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5971" y="3130371"/>
              <a:ext cx="803001" cy="307777"/>
            </a:xfrm>
            <a:prstGeom prst="rect">
              <a:avLst/>
            </a:prstGeom>
            <a:grp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sz="1400" b="1">
                  <a:latin typeface="Courier New" charset="0"/>
                  <a:ea typeface="ＭＳ Ｐゴシック" charset="0"/>
                  <a:cs typeface="Courier New" charset="0"/>
                </a:rPr>
                <a:t>y = 13;</a:t>
              </a:r>
            </a:p>
          </p:txBody>
        </p:sp>
      </p:grpSp>
      <p:sp>
        <p:nvSpPr>
          <p:cNvPr id="52" name="Rectangle 12">
            <a:extLst>
              <a:ext uri="{FF2B5EF4-FFF2-40B4-BE49-F238E27FC236}">
                <a16:creationId xmlns:a16="http://schemas.microsoft.com/office/drawing/2014/main" id="{5521782F-1980-EE4E-9720-426C74C9F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4183" y="2978235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result = x + y;</a:t>
            </a:r>
          </a:p>
        </p:txBody>
      </p:sp>
      <p:sp>
        <p:nvSpPr>
          <p:cNvPr id="53" name="Rectangle 13">
            <a:extLst>
              <a:ext uri="{FF2B5EF4-FFF2-40B4-BE49-F238E27FC236}">
                <a16:creationId xmlns:a16="http://schemas.microsoft.com/office/drawing/2014/main" id="{3B3E891D-7325-F645-A676-002E87018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4183" y="3988363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>
                <a:latin typeface="Courier New" panose="02070309020205020404" pitchFamily="49" charset="0"/>
              </a:rPr>
              <a:t>return result;</a:t>
            </a:r>
          </a:p>
        </p:txBody>
      </p:sp>
      <p:sp>
        <p:nvSpPr>
          <p:cNvPr id="55" name="TextBox 13">
            <a:extLst>
              <a:ext uri="{FF2B5EF4-FFF2-40B4-BE49-F238E27FC236}">
                <a16:creationId xmlns:a16="http://schemas.microsoft.com/office/drawing/2014/main" id="{F4AC9FA7-DEA6-D942-8A97-22F3D3298817}"/>
              </a:ext>
            </a:extLst>
          </p:cNvPr>
          <p:cNvSpPr txBox="1">
            <a:spLocks noChangeArrowheads="1"/>
          </p:cNvSpPr>
          <p:nvPr/>
        </p:nvSpPr>
        <p:spPr bwMode="auto">
          <a:xfrm rot="19662757">
            <a:off x="3118969" y="230362"/>
            <a:ext cx="14323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FF0000"/>
                </a:solidFill>
                <a:latin typeface="Calibri" panose="020F0502020204030204" pitchFamily="34" charset="0"/>
              </a:rPr>
              <a:t>Parallel</a:t>
            </a:r>
          </a:p>
        </p:txBody>
      </p:sp>
      <p:sp>
        <p:nvSpPr>
          <p:cNvPr id="56" name="Rectangle 5">
            <a:extLst>
              <a:ext uri="{FF2B5EF4-FFF2-40B4-BE49-F238E27FC236}">
                <a16:creationId xmlns:a16="http://schemas.microsoft.com/office/drawing/2014/main" id="{768F7574-D44D-464B-8784-AD4278D7EE47}"/>
              </a:ext>
            </a:extLst>
          </p:cNvPr>
          <p:cNvSpPr txBox="1">
            <a:spLocks noChangeArrowheads="1"/>
          </p:cNvSpPr>
          <p:nvPr/>
        </p:nvSpPr>
        <p:spPr>
          <a:xfrm>
            <a:off x="3073523" y="395472"/>
            <a:ext cx="6243273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dirty="0">
                <a:ea typeface="ＭＳ Ｐゴシック" panose="020B0600070205080204" pitchFamily="34" charset="-128"/>
                <a:cs typeface="Calibri" panose="020F0502020204030204" pitchFamily="34" charset="0"/>
              </a:rPr>
              <a:t>Program Execution</a:t>
            </a:r>
          </a:p>
        </p:txBody>
      </p:sp>
      <p:sp>
        <p:nvSpPr>
          <p:cNvPr id="21515" name="Multiply 21514">
            <a:extLst>
              <a:ext uri="{FF2B5EF4-FFF2-40B4-BE49-F238E27FC236}">
                <a16:creationId xmlns:a16="http://schemas.microsoft.com/office/drawing/2014/main" id="{0D0EC0DB-9C9F-8F4F-AC04-F13B721378D7}"/>
              </a:ext>
            </a:extLst>
          </p:cNvPr>
          <p:cNvSpPr/>
          <p:nvPr/>
        </p:nvSpPr>
        <p:spPr bwMode="auto">
          <a:xfrm>
            <a:off x="2937147" y="3872625"/>
            <a:ext cx="4915801" cy="3277855"/>
          </a:xfrm>
          <a:prstGeom prst="mathMultiply">
            <a:avLst>
              <a:gd name="adj1" fmla="val 10585"/>
            </a:avLst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186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-0.00787 C 0.10808 0.02963 0.21472 0.06713 0.20547 0.15162 C 0.19636 0.23611 -0.05351 0.49884 -0.05351 0.49908 L -0.05351 0.49884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74" y="2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77 -0.00393 L -0.26394 0.3479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85" y="1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-0.00394 C -0.26224 0.01018 -0.52631 0.0243 -0.59532 0.05949 C -0.66433 0.09467 -0.53828 0.15069 -0.41224 0.20694 " pathEditMode="relative" rAng="0" ptsTypes="AAA">
                                      <p:cBhvr>
                                        <p:cTn id="14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859" y="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52" grpId="0" animBg="1"/>
      <p:bldP spid="5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>
            <a:extLst>
              <a:ext uri="{FF2B5EF4-FFF2-40B4-BE49-F238E27FC236}">
                <a16:creationId xmlns:a16="http://schemas.microsoft.com/office/drawing/2014/main" id="{EF930494-15E7-9644-AD24-952459151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Dependencies in Parallel Code</a:t>
            </a:r>
          </a:p>
        </p:txBody>
      </p:sp>
      <p:sp>
        <p:nvSpPr>
          <p:cNvPr id="29698" name="Content Placeholder 2">
            <a:extLst>
              <a:ext uri="{FF2B5EF4-FFF2-40B4-BE49-F238E27FC236}">
                <a16:creationId xmlns:a16="http://schemas.microsoft.com/office/drawing/2014/main" id="{C9593161-D74E-B647-BC3D-99F037F4B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If statement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 needs the value produced by statement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j</a:t>
            </a:r>
            <a:r>
              <a:rPr lang="en-US" altLang="en-US" dirty="0"/>
              <a:t> then,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i</a:t>
            </a:r>
            <a:r>
              <a:rPr lang="en-US" altLang="en-US" i="1" dirty="0"/>
              <a:t> </a:t>
            </a:r>
            <a:r>
              <a:rPr lang="en-US" altLang="en-US" dirty="0"/>
              <a:t>is said to be dependent on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j</a:t>
            </a:r>
            <a:endParaRPr lang="en-US" altLang="en-US" i="1" baseline="-25000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All dependencies in the program must be preserved </a:t>
            </a:r>
          </a:p>
          <a:p>
            <a:r>
              <a:rPr lang="en-US" altLang="en-US" dirty="0"/>
              <a:t>This means that if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i</a:t>
            </a:r>
            <a:r>
              <a:rPr lang="en-US" altLang="en-US" baseline="-25000" dirty="0"/>
              <a:t> </a:t>
            </a:r>
            <a:r>
              <a:rPr lang="en-US" altLang="en-US" dirty="0"/>
              <a:t>is dependent on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j</a:t>
            </a:r>
            <a:r>
              <a:rPr lang="en-US" altLang="en-US" i="1" dirty="0"/>
              <a:t> </a:t>
            </a:r>
            <a:r>
              <a:rPr lang="en-US" altLang="en-US" dirty="0"/>
              <a:t>then we need to ensure that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j</a:t>
            </a:r>
            <a:r>
              <a:rPr lang="en-US" altLang="en-US" dirty="0"/>
              <a:t> completes execution before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i</a:t>
            </a:r>
            <a:endParaRPr lang="en-US" altLang="en-US" i="1" baseline="-25000" dirty="0"/>
          </a:p>
        </p:txBody>
      </p:sp>
      <p:sp>
        <p:nvSpPr>
          <p:cNvPr id="29699" name="TextBox 3">
            <a:extLst>
              <a:ext uri="{FF2B5EF4-FFF2-40B4-BE49-F238E27FC236}">
                <a16:creationId xmlns:a16="http://schemas.microsoft.com/office/drawing/2014/main" id="{1ABDB31C-6F54-4D4D-9109-C207496798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250" y="2270125"/>
            <a:ext cx="2573338" cy="1477328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1" dirty="0">
                <a:solidFill>
                  <a:schemeClr val="bg1"/>
                </a:solidFill>
                <a:latin typeface="Courier New" panose="02070309020205020404" pitchFamily="49" charset="0"/>
              </a:rPr>
              <a:t>y = 17;</a:t>
            </a:r>
          </a:p>
          <a:p>
            <a:pPr eaLnBrk="1" hangingPunct="1"/>
            <a:r>
              <a:rPr lang="en-US" altLang="en-US" sz="1800" b="1" dirty="0">
                <a:solidFill>
                  <a:schemeClr val="bg1"/>
                </a:solidFill>
                <a:latin typeface="Courier New" panose="02070309020205020404" pitchFamily="49" charset="0"/>
              </a:rPr>
              <a:t>...</a:t>
            </a:r>
          </a:p>
          <a:p>
            <a:pPr eaLnBrk="1" hangingPunct="1"/>
            <a:r>
              <a:rPr lang="en-US" altLang="en-US" sz="1800" b="1" dirty="0">
                <a:solidFill>
                  <a:schemeClr val="bg1"/>
                </a:solidFill>
                <a:latin typeface="Courier New" panose="02070309020205020404" pitchFamily="49" charset="0"/>
              </a:rPr>
              <a:t>...</a:t>
            </a:r>
          </a:p>
          <a:p>
            <a:pPr eaLnBrk="1" hangingPunct="1"/>
            <a:r>
              <a:rPr lang="en-US" altLang="en-US" sz="1800" b="1" dirty="0">
                <a:solidFill>
                  <a:schemeClr val="bg1"/>
                </a:solidFill>
                <a:latin typeface="Courier New" panose="02070309020205020404" pitchFamily="49" charset="0"/>
              </a:rPr>
              <a:t>x = y + foo();</a:t>
            </a:r>
          </a:p>
          <a:p>
            <a:pPr eaLnBrk="1" hangingPunct="1"/>
            <a:endParaRPr lang="en-US" altLang="en-US" sz="1800" b="1" dirty="0">
              <a:solidFill>
                <a:schemeClr val="bg1"/>
              </a:solidFill>
              <a:latin typeface="Courier New" panose="02070309020205020404" pitchFamily="49" charset="0"/>
            </a:endParaRPr>
          </a:p>
        </p:txBody>
      </p:sp>
      <p:sp>
        <p:nvSpPr>
          <p:cNvPr id="29700" name="TextBox 4">
            <a:extLst>
              <a:ext uri="{FF2B5EF4-FFF2-40B4-BE49-F238E27FC236}">
                <a16:creationId xmlns:a16="http://schemas.microsoft.com/office/drawing/2014/main" id="{3BD10208-FC89-0D48-8FE4-B3229A7C33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7875" y="3095369"/>
            <a:ext cx="3097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i="1" dirty="0" err="1">
                <a:latin typeface="Calibri" panose="020F0502020204030204" pitchFamily="34" charset="0"/>
              </a:rPr>
              <a:t>s</a:t>
            </a:r>
            <a:r>
              <a:rPr lang="en-US" altLang="en-US" sz="1800" i="1" baseline="-25000" dirty="0" err="1">
                <a:latin typeface="Calibri" panose="020F0502020204030204" pitchFamily="34" charset="0"/>
              </a:rPr>
              <a:t>i</a:t>
            </a:r>
            <a:endParaRPr lang="en-US" altLang="en-US" sz="1800" i="1" baseline="-25000" dirty="0">
              <a:latin typeface="Calibri" panose="020F0502020204030204" pitchFamily="34" charset="0"/>
            </a:endParaRPr>
          </a:p>
        </p:txBody>
      </p:sp>
      <p:sp>
        <p:nvSpPr>
          <p:cNvPr id="29701" name="TextBox 5">
            <a:extLst>
              <a:ext uri="{FF2B5EF4-FFF2-40B4-BE49-F238E27FC236}">
                <a16:creationId xmlns:a16="http://schemas.microsoft.com/office/drawing/2014/main" id="{BD9C9F36-7A2E-7141-90F6-4CE092ED76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7875" y="2254250"/>
            <a:ext cx="3113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i="1">
                <a:latin typeface="Calibri" panose="020F0502020204030204" pitchFamily="34" charset="0"/>
              </a:rPr>
              <a:t>s</a:t>
            </a:r>
            <a:r>
              <a:rPr lang="en-US" altLang="en-US" sz="1800" i="1" baseline="-25000">
                <a:latin typeface="Calibri" panose="020F0502020204030204" pitchFamily="34" charset="0"/>
              </a:rPr>
              <a:t>j</a:t>
            </a:r>
          </a:p>
        </p:txBody>
      </p:sp>
      <p:cxnSp>
        <p:nvCxnSpPr>
          <p:cNvPr id="34824" name="Straight Arrow Connector 7">
            <a:extLst>
              <a:ext uri="{FF2B5EF4-FFF2-40B4-BE49-F238E27FC236}">
                <a16:creationId xmlns:a16="http://schemas.microsoft.com/office/drawing/2014/main" id="{F5322215-10E1-1246-B7AF-3A84071CED69}"/>
              </a:ext>
            </a:extLst>
          </p:cNvPr>
          <p:cNvCxnSpPr>
            <a:cxnSpLocks noChangeShapeType="1"/>
            <a:stCxn id="29701" idx="1"/>
            <a:endCxn id="29700" idx="1"/>
          </p:cNvCxnSpPr>
          <p:nvPr/>
        </p:nvCxnSpPr>
        <p:spPr bwMode="auto">
          <a:xfrm rot="10800000" flipV="1">
            <a:off x="4587875" y="2438915"/>
            <a:ext cx="12700" cy="841119"/>
          </a:xfrm>
          <a:prstGeom prst="curvedConnector3">
            <a:avLst>
              <a:gd name="adj1" fmla="val 7911630"/>
            </a:avLst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703" name="TextBox 19">
            <a:extLst>
              <a:ext uri="{FF2B5EF4-FFF2-40B4-BE49-F238E27FC236}">
                <a16:creationId xmlns:a16="http://schemas.microsoft.com/office/drawing/2014/main" id="{54417D66-747C-D14C-8B80-2B85A9E309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0292" y="5222981"/>
            <a:ext cx="3305175" cy="6461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 i="1" dirty="0">
                <a:solidFill>
                  <a:srgbClr val="C00000"/>
                </a:solidFill>
                <a:latin typeface="Calibri" panose="020F0502020204030204" pitchFamily="34" charset="0"/>
              </a:rPr>
              <a:t>responsibility lies with programmer (and software)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761913-9DD2-4C45-8259-70325262A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E90647-241D-ED42-ABC4-66E21B0A7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0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4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von Neumann Architecture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80379">
            <a:off x="5166770" y="1951200"/>
            <a:ext cx="1574129" cy="15741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676" y="4155003"/>
            <a:ext cx="2871702" cy="20580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639" y="2847563"/>
            <a:ext cx="1534887" cy="15348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9123" y="2548207"/>
            <a:ext cx="2519380" cy="21336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5508171" y="3646385"/>
            <a:ext cx="0" cy="8229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6347434" y="3646385"/>
            <a:ext cx="0" cy="8229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944854" y="3615007"/>
            <a:ext cx="1235944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807319" y="3615007"/>
            <a:ext cx="1235944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C3ED26F-3FFC-3E45-916E-72BB303D18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941" y="286606"/>
            <a:ext cx="1556640" cy="20299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8AA5F3D-DB5F-9144-B6EF-22ADBC1E9C6A}"/>
              </a:ext>
            </a:extLst>
          </p:cNvPr>
          <p:cNvSpPr/>
          <p:nvPr/>
        </p:nvSpPr>
        <p:spPr>
          <a:xfrm>
            <a:off x="4371292" y="1586753"/>
            <a:ext cx="3330198" cy="4626304"/>
          </a:xfrm>
          <a:prstGeom prst="rect">
            <a:avLst/>
          </a:prstGeom>
          <a:solidFill>
            <a:schemeClr val="bg2"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Computer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78F0BC-C0DD-AA4B-B32D-C1F6D9D08C5B}"/>
              </a:ext>
            </a:extLst>
          </p:cNvPr>
          <p:cNvSpPr txBox="1">
            <a:spLocks/>
          </p:cNvSpPr>
          <p:nvPr/>
        </p:nvSpPr>
        <p:spPr>
          <a:xfrm>
            <a:off x="1090639" y="286605"/>
            <a:ext cx="10058400" cy="1034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What’s a Computer?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716421-8649-8849-A8A8-79D52C9DB7BC}"/>
              </a:ext>
            </a:extLst>
          </p:cNvPr>
          <p:cNvSpPr txBox="1"/>
          <p:nvPr/>
        </p:nvSpPr>
        <p:spPr>
          <a:xfrm>
            <a:off x="8657303" y="26989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C66D9-3ECF-DC43-84EB-A3E768F44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3FCC4C2-7C58-AC4D-8F3B-380A74D65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48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Content Placeholder 6">
            <a:extLst>
              <a:ext uri="{FF2B5EF4-FFF2-40B4-BE49-F238E27FC236}">
                <a16:creationId xmlns:a16="http://schemas.microsoft.com/office/drawing/2014/main" id="{491457F7-C030-B94B-A936-2B93AE752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159" y="5110226"/>
            <a:ext cx="1034920" cy="1034920"/>
          </a:xfrm>
          <a:prstGeom prst="rect">
            <a:avLst/>
          </a:prstGeom>
        </p:spPr>
      </p:pic>
      <p:pic>
        <p:nvPicPr>
          <p:cNvPr id="32" name="Content Placeholder 6">
            <a:extLst>
              <a:ext uri="{FF2B5EF4-FFF2-40B4-BE49-F238E27FC236}">
                <a16:creationId xmlns:a16="http://schemas.microsoft.com/office/drawing/2014/main" id="{3383668B-497B-A840-8527-65F0A4D5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8765" y="4639764"/>
            <a:ext cx="1861152" cy="1861152"/>
          </a:xfrm>
          <a:prstGeom prst="rect">
            <a:avLst/>
          </a:prstGeom>
        </p:spPr>
      </p:pic>
      <p:sp>
        <p:nvSpPr>
          <p:cNvPr id="25603" name="Rounded Rectangle 12">
            <a:extLst>
              <a:ext uri="{FF2B5EF4-FFF2-40B4-BE49-F238E27FC236}">
                <a16:creationId xmlns:a16="http://schemas.microsoft.com/office/drawing/2014/main" id="{EAED0AFC-12B6-5B4F-8008-C4609F082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250" y="1230314"/>
            <a:ext cx="2674938" cy="2898775"/>
          </a:xfrm>
          <a:prstGeom prst="roundRect">
            <a:avLst>
              <a:gd name="adj" fmla="val 7065"/>
            </a:avLst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</a:endParaRPr>
          </a:p>
        </p:txBody>
      </p:sp>
      <p:grpSp>
        <p:nvGrpSpPr>
          <p:cNvPr id="25604" name="Group 8">
            <a:extLst>
              <a:ext uri="{FF2B5EF4-FFF2-40B4-BE49-F238E27FC236}">
                <a16:creationId xmlns:a16="http://schemas.microsoft.com/office/drawing/2014/main" id="{5C056CD9-2FF0-7842-AEE5-1B299C57CFA8}"/>
              </a:ext>
            </a:extLst>
          </p:cNvPr>
          <p:cNvGrpSpPr>
            <a:grpSpLocks/>
          </p:cNvGrpSpPr>
          <p:nvPr/>
        </p:nvGrpSpPr>
        <p:grpSpPr bwMode="auto">
          <a:xfrm rot="21310377">
            <a:off x="1737176" y="443731"/>
            <a:ext cx="847725" cy="679450"/>
            <a:chOff x="1905000" y="609600"/>
            <a:chExt cx="1752600" cy="1676399"/>
          </a:xfrm>
        </p:grpSpPr>
        <p:pic>
          <p:nvPicPr>
            <p:cNvPr id="25631" name="Picture 3" descr="220px-Homeodomain-dna-1ahd.png">
              <a:extLst>
                <a:ext uri="{FF2B5EF4-FFF2-40B4-BE49-F238E27FC236}">
                  <a16:creationId xmlns:a16="http://schemas.microsoft.com/office/drawing/2014/main" id="{176C4BDB-BA53-8441-BA8B-03D0BB7F4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762000"/>
              <a:ext cx="1447800" cy="1460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32" name="Cloud Callout 7">
              <a:extLst>
                <a:ext uri="{FF2B5EF4-FFF2-40B4-BE49-F238E27FC236}">
                  <a16:creationId xmlns:a16="http://schemas.microsoft.com/office/drawing/2014/main" id="{B672EA33-FC92-D542-9A0B-18A9794A6F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09600"/>
              <a:ext cx="1752600" cy="1676399"/>
            </a:xfrm>
            <a:prstGeom prst="cloudCallout">
              <a:avLst>
                <a:gd name="adj1" fmla="val -5505"/>
                <a:gd name="adj2" fmla="val 89509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</a:endParaRPr>
            </a:p>
          </p:txBody>
        </p:sp>
      </p:grpSp>
      <p:sp>
        <p:nvSpPr>
          <p:cNvPr id="25605" name="Date Placeholder 2">
            <a:extLst>
              <a:ext uri="{FF2B5EF4-FFF2-40B4-BE49-F238E27FC236}">
                <a16:creationId xmlns:a16="http://schemas.microsoft.com/office/drawing/2014/main" id="{4EADF114-10E2-124B-9354-5DC657C7FB0E}"/>
              </a:ext>
            </a:extLst>
          </p:cNvPr>
          <p:cNvSpPr txBox="1">
            <a:spLocks noGrp="1"/>
          </p:cNvSpPr>
          <p:nvPr/>
        </p:nvSpPr>
        <p:spPr bwMode="auto">
          <a:xfrm>
            <a:off x="1373188" y="6553200"/>
            <a:ext cx="1219201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25606" name="Rectangle 2">
            <a:extLst>
              <a:ext uri="{FF2B5EF4-FFF2-40B4-BE49-F238E27FC236}">
                <a16:creationId xmlns:a16="http://schemas.microsoft.com/office/drawing/2014/main" id="{37CD5445-4B83-6549-A62F-6ADE4E3A2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1847851"/>
            <a:ext cx="184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000" b="1">
              <a:solidFill>
                <a:srgbClr val="FFFFFF"/>
              </a:solidFill>
            </a:endParaRPr>
          </a:p>
        </p:txBody>
      </p:sp>
      <p:sp>
        <p:nvSpPr>
          <p:cNvPr id="25608" name="Rectangle 31">
            <a:extLst>
              <a:ext uri="{FF2B5EF4-FFF2-40B4-BE49-F238E27FC236}">
                <a16:creationId xmlns:a16="http://schemas.microsoft.com/office/drawing/2014/main" id="{9AB272ED-7D5E-8744-BF7D-CA695B5DE808}"/>
              </a:ext>
            </a:extLst>
          </p:cNvPr>
          <p:cNvSpPr>
            <a:spLocks noChangeArrowheads="1"/>
          </p:cNvSpPr>
          <p:nvPr/>
        </p:nvSpPr>
        <p:spPr bwMode="auto">
          <a:xfrm rot="1680000">
            <a:off x="3180931" y="2208928"/>
            <a:ext cx="10390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000" b="1">
                <a:solidFill>
                  <a:srgbClr val="FFFFFF"/>
                </a:solidFill>
              </a:rPr>
              <a:t>Tuning Level</a:t>
            </a:r>
          </a:p>
        </p:txBody>
      </p:sp>
      <p:pic>
        <p:nvPicPr>
          <p:cNvPr id="25609" name="Picture 6" descr="Computer+Programmer_1f9a61_4043005.jpg">
            <a:extLst>
              <a:ext uri="{FF2B5EF4-FFF2-40B4-BE49-F238E27FC236}">
                <a16:creationId xmlns:a16="http://schemas.microsoft.com/office/drawing/2014/main" id="{4D4C401D-FA43-894A-869E-368A02167B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622" y="1478510"/>
            <a:ext cx="1773238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0" name="Rectangle 10">
            <a:extLst>
              <a:ext uri="{FF2B5EF4-FFF2-40B4-BE49-F238E27FC236}">
                <a16:creationId xmlns:a16="http://schemas.microsoft.com/office/drawing/2014/main" id="{BAEE510A-C590-2B4C-B58D-EE00E06C3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1363029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>
                <a:latin typeface="Courier New" panose="02070309020205020404" pitchFamily="49" charset="0"/>
              </a:rPr>
              <a:t>x = 17; </a:t>
            </a:r>
          </a:p>
        </p:txBody>
      </p:sp>
      <p:sp>
        <p:nvSpPr>
          <p:cNvPr id="22537" name="Rectangle 11">
            <a:extLst>
              <a:ext uri="{FF2B5EF4-FFF2-40B4-BE49-F238E27FC236}">
                <a16:creationId xmlns:a16="http://schemas.microsoft.com/office/drawing/2014/main" id="{C8002939-C602-DA48-B9EF-A02827954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2109579"/>
            <a:ext cx="1828800" cy="306387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y = sqrt(z);</a:t>
            </a:r>
          </a:p>
        </p:txBody>
      </p:sp>
      <p:sp>
        <p:nvSpPr>
          <p:cNvPr id="25612" name="Rectangle 12">
            <a:extLst>
              <a:ext uri="{FF2B5EF4-FFF2-40B4-BE49-F238E27FC236}">
                <a16:creationId xmlns:a16="http://schemas.microsoft.com/office/drawing/2014/main" id="{315A0AAF-2590-174B-9045-8EF7D5AEA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2854541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result = x + y;</a:t>
            </a:r>
          </a:p>
        </p:txBody>
      </p:sp>
      <p:sp>
        <p:nvSpPr>
          <p:cNvPr id="25613" name="Rectangle 13">
            <a:extLst>
              <a:ext uri="{FF2B5EF4-FFF2-40B4-BE49-F238E27FC236}">
                <a16:creationId xmlns:a16="http://schemas.microsoft.com/office/drawing/2014/main" id="{10C7076E-A358-BE41-9A4C-F19D70BD5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3601092"/>
            <a:ext cx="1812927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return result;</a:t>
            </a: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24FE6360-92FB-B546-B37C-F34C4C4BC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1398" y="2929485"/>
            <a:ext cx="2665413" cy="1385887"/>
          </a:xfrm>
          <a:prstGeom prst="rect">
            <a:avLst/>
          </a:prstGeom>
          <a:solidFill>
            <a:srgbClr val="FFFEE0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 err="1">
                <a:latin typeface="Courier New"/>
                <a:cs typeface="Courier New"/>
              </a:rPr>
              <a:t>int</a:t>
            </a:r>
            <a:r>
              <a:rPr lang="en-US" sz="1200" b="1" dirty="0">
                <a:latin typeface="Courier New"/>
                <a:cs typeface="Courier New"/>
              </a:rPr>
              <a:t> </a:t>
            </a:r>
            <a:r>
              <a:rPr lang="en-US" sz="1200" b="1" dirty="0" err="1">
                <a:latin typeface="Courier New"/>
                <a:cs typeface="Courier New"/>
              </a:rPr>
              <a:t>dostuff</a:t>
            </a:r>
            <a:r>
              <a:rPr lang="en-US" sz="1200" b="1" dirty="0">
                <a:latin typeface="Courier New"/>
                <a:cs typeface="Courier New"/>
              </a:rPr>
              <a:t>(</a:t>
            </a:r>
            <a:r>
              <a:rPr lang="en-US" sz="1200" b="1" dirty="0" err="1">
                <a:latin typeface="Courier New"/>
                <a:cs typeface="Courier New"/>
              </a:rPr>
              <a:t>int</a:t>
            </a:r>
            <a:r>
              <a:rPr lang="en-US" sz="1200" b="1" dirty="0">
                <a:latin typeface="Courier New"/>
                <a:cs typeface="Courier New"/>
              </a:rPr>
              <a:t> z) {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</a:t>
            </a:r>
            <a:r>
              <a:rPr lang="en-US" sz="1200" b="1" dirty="0" err="1">
                <a:latin typeface="Courier New"/>
                <a:cs typeface="Courier New"/>
              </a:rPr>
              <a:t>int</a:t>
            </a:r>
            <a:r>
              <a:rPr lang="en-US" sz="1200" b="1" dirty="0">
                <a:latin typeface="Courier New"/>
                <a:cs typeface="Courier New"/>
              </a:rPr>
              <a:t> x, y,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x = 17; 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</a:t>
            </a:r>
            <a:r>
              <a:rPr lang="en-US" sz="1200" b="1" dirty="0">
                <a:solidFill>
                  <a:srgbClr val="FF0000"/>
                </a:solidFill>
                <a:latin typeface="Courier New"/>
                <a:cs typeface="Courier New"/>
              </a:rPr>
              <a:t>y = sqrt(z);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result = x + y;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return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38" name="Left Arrow 37">
            <a:extLst>
              <a:ext uri="{FF2B5EF4-FFF2-40B4-BE49-F238E27FC236}">
                <a16:creationId xmlns:a16="http://schemas.microsoft.com/office/drawing/2014/main" id="{62CBDF4F-E101-1344-AA10-B4C906EB9861}"/>
              </a:ext>
            </a:extLst>
          </p:cNvPr>
          <p:cNvSpPr/>
          <p:nvPr/>
        </p:nvSpPr>
        <p:spPr bwMode="auto">
          <a:xfrm rot="10800000">
            <a:off x="6023512" y="3103364"/>
            <a:ext cx="798512" cy="542925"/>
          </a:xfrm>
          <a:prstGeom prst="leftArrow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25619" name="Group 46">
            <a:extLst>
              <a:ext uri="{FF2B5EF4-FFF2-40B4-BE49-F238E27FC236}">
                <a16:creationId xmlns:a16="http://schemas.microsoft.com/office/drawing/2014/main" id="{8B2A4EF1-582C-2E46-A726-D33961AC7729}"/>
              </a:ext>
            </a:extLst>
          </p:cNvPr>
          <p:cNvGrpSpPr>
            <a:grpSpLocks/>
          </p:cNvGrpSpPr>
          <p:nvPr/>
        </p:nvGrpSpPr>
        <p:grpSpPr bwMode="auto">
          <a:xfrm>
            <a:off x="1967461" y="2907259"/>
            <a:ext cx="1023937" cy="627062"/>
            <a:chOff x="949670" y="4288583"/>
            <a:chExt cx="1024016" cy="626527"/>
          </a:xfrm>
        </p:grpSpPr>
        <p:sp>
          <p:nvSpPr>
            <p:cNvPr id="48" name="Left Arrow 47">
              <a:extLst>
                <a:ext uri="{FF2B5EF4-FFF2-40B4-BE49-F238E27FC236}">
                  <a16:creationId xmlns:a16="http://schemas.microsoft.com/office/drawing/2014/main" id="{2E330D63-A64E-B249-816A-EBF4F7276E13}"/>
                </a:ext>
              </a:extLst>
            </p:cNvPr>
            <p:cNvSpPr/>
            <p:nvPr/>
          </p:nvSpPr>
          <p:spPr bwMode="auto">
            <a:xfrm rot="13281352">
              <a:off x="1175112" y="4288583"/>
              <a:ext cx="798574" cy="542462"/>
            </a:xfrm>
            <a:prstGeom prst="leftArrow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2400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5630" name="TextBox 48">
              <a:extLst>
                <a:ext uri="{FF2B5EF4-FFF2-40B4-BE49-F238E27FC236}">
                  <a16:creationId xmlns:a16="http://schemas.microsoft.com/office/drawing/2014/main" id="{77E504C2-E90D-8344-90BE-44D8191332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430996">
              <a:off x="949670" y="4576556"/>
              <a:ext cx="58952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>
                  <a:latin typeface="Calibri" panose="020F0502020204030204" pitchFamily="34" charset="0"/>
                </a:rPr>
                <a:t>code</a:t>
              </a:r>
            </a:p>
          </p:txBody>
        </p:sp>
      </p:grpSp>
      <p:sp>
        <p:nvSpPr>
          <p:cNvPr id="25620" name="TextBox 49">
            <a:extLst>
              <a:ext uri="{FF2B5EF4-FFF2-40B4-BE49-F238E27FC236}">
                <a16:creationId xmlns:a16="http://schemas.microsoft.com/office/drawing/2014/main" id="{F97BB428-8DD1-0740-A089-8F725AE2BC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5663" y="3586010"/>
            <a:ext cx="8477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dirty="0">
                <a:latin typeface="Calibri" panose="020F0502020204030204" pitchFamily="34" charset="0"/>
              </a:rPr>
              <a:t>compile</a:t>
            </a:r>
          </a:p>
        </p:txBody>
      </p:sp>
      <p:sp>
        <p:nvSpPr>
          <p:cNvPr id="53" name="TextBox 1">
            <a:extLst>
              <a:ext uri="{FF2B5EF4-FFF2-40B4-BE49-F238E27FC236}">
                <a16:creationId xmlns:a16="http://schemas.microsoft.com/office/drawing/2014/main" id="{2B1AD72C-FFAB-2B4A-8000-FC1D16E91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392" y="5006133"/>
            <a:ext cx="413226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 i="1" dirty="0">
                <a:solidFill>
                  <a:srgbClr val="C00000"/>
                </a:solidFill>
                <a:latin typeface="Calibri" panose="020F0502020204030204" pitchFamily="34" charset="0"/>
              </a:rPr>
              <a:t>“Big” processor is twice as fast</a:t>
            </a:r>
          </a:p>
        </p:txBody>
      </p:sp>
      <p:sp>
        <p:nvSpPr>
          <p:cNvPr id="37" name="TextBox 1">
            <a:extLst>
              <a:ext uri="{FF2B5EF4-FFF2-40B4-BE49-F238E27FC236}">
                <a16:creationId xmlns:a16="http://schemas.microsoft.com/office/drawing/2014/main" id="{CD986991-717F-7A41-B752-FC42AF0B21C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0113963" y="1367073"/>
            <a:ext cx="682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/>
              <a:t>time</a:t>
            </a:r>
          </a:p>
        </p:txBody>
      </p:sp>
      <p:cxnSp>
        <p:nvCxnSpPr>
          <p:cNvPr id="39" name="Straight Arrow Connector 33">
            <a:extLst>
              <a:ext uri="{FF2B5EF4-FFF2-40B4-BE49-F238E27FC236}">
                <a16:creationId xmlns:a16="http://schemas.microsoft.com/office/drawing/2014/main" id="{FAF4B88B-365C-FC4A-9377-FC392E7D098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457823" y="1938620"/>
            <a:ext cx="0" cy="210312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Straight Arrow Connector 33">
            <a:extLst>
              <a:ext uri="{FF2B5EF4-FFF2-40B4-BE49-F238E27FC236}">
                <a16:creationId xmlns:a16="http://schemas.microsoft.com/office/drawing/2014/main" id="{8E57D824-95FD-AD47-B707-1A34670ABDAF}"/>
              </a:ext>
            </a:extLst>
          </p:cNvPr>
          <p:cNvCxnSpPr>
            <a:cxnSpLocks noChangeShapeType="1"/>
            <a:stCxn id="25610" idx="2"/>
            <a:endCxn id="22537" idx="0"/>
          </p:cNvCxnSpPr>
          <p:nvPr/>
        </p:nvCxnSpPr>
        <p:spPr bwMode="auto">
          <a:xfrm>
            <a:off x="9144516" y="1671004"/>
            <a:ext cx="0" cy="438575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Straight Arrow Connector 33">
            <a:extLst>
              <a:ext uri="{FF2B5EF4-FFF2-40B4-BE49-F238E27FC236}">
                <a16:creationId xmlns:a16="http://schemas.microsoft.com/office/drawing/2014/main" id="{D2476540-46C6-B94A-AC6C-3B9C8BE41522}"/>
              </a:ext>
            </a:extLst>
          </p:cNvPr>
          <p:cNvCxnSpPr>
            <a:cxnSpLocks noChangeShapeType="1"/>
            <a:stCxn id="22537" idx="2"/>
            <a:endCxn id="25612" idx="0"/>
          </p:cNvCxnSpPr>
          <p:nvPr/>
        </p:nvCxnSpPr>
        <p:spPr bwMode="auto">
          <a:xfrm>
            <a:off x="9144516" y="2415966"/>
            <a:ext cx="0" cy="438575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Straight Arrow Connector 33">
            <a:extLst>
              <a:ext uri="{FF2B5EF4-FFF2-40B4-BE49-F238E27FC236}">
                <a16:creationId xmlns:a16="http://schemas.microsoft.com/office/drawing/2014/main" id="{0EEB9F3B-686C-0242-A943-D3BCD822274B}"/>
              </a:ext>
            </a:extLst>
          </p:cNvPr>
          <p:cNvCxnSpPr>
            <a:cxnSpLocks noChangeShapeType="1"/>
            <a:stCxn id="25612" idx="2"/>
            <a:endCxn id="25613" idx="0"/>
          </p:cNvCxnSpPr>
          <p:nvPr/>
        </p:nvCxnSpPr>
        <p:spPr bwMode="auto">
          <a:xfrm flipH="1">
            <a:off x="9136580" y="3162516"/>
            <a:ext cx="7936" cy="438576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7508ABD-4F7A-CD4A-B6B8-94B77CF6B2A3}"/>
              </a:ext>
            </a:extLst>
          </p:cNvPr>
          <p:cNvSpPr txBox="1"/>
          <p:nvPr/>
        </p:nvSpPr>
        <p:spPr>
          <a:xfrm>
            <a:off x="7908481" y="2242243"/>
            <a:ext cx="18405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Chalkduster" panose="03050602040202020205" pitchFamily="66" charset="77"/>
              </a:rPr>
              <a:t>DONE!</a:t>
            </a:r>
          </a:p>
        </p:txBody>
      </p:sp>
      <p:sp>
        <p:nvSpPr>
          <p:cNvPr id="55" name="Rectangle 5">
            <a:extLst>
              <a:ext uri="{FF2B5EF4-FFF2-40B4-BE49-F238E27FC236}">
                <a16:creationId xmlns:a16="http://schemas.microsoft.com/office/drawing/2014/main" id="{5D57AE01-11C3-A241-88BD-0C0B00B3EE88}"/>
              </a:ext>
            </a:extLst>
          </p:cNvPr>
          <p:cNvSpPr txBox="1">
            <a:spLocks noChangeArrowheads="1"/>
          </p:cNvSpPr>
          <p:nvPr/>
        </p:nvSpPr>
        <p:spPr>
          <a:xfrm>
            <a:off x="3073523" y="395472"/>
            <a:ext cx="6243273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dirty="0">
                <a:ea typeface="ＭＳ Ｐゴシック" panose="020B0600070205080204" pitchFamily="34" charset="-128"/>
                <a:cs typeface="Calibri" panose="020F0502020204030204" pitchFamily="34" charset="0"/>
              </a:rPr>
              <a:t>Program Execution</a:t>
            </a:r>
          </a:p>
        </p:txBody>
      </p:sp>
      <p:sp>
        <p:nvSpPr>
          <p:cNvPr id="33" name="TextBox 13">
            <a:extLst>
              <a:ext uri="{FF2B5EF4-FFF2-40B4-BE49-F238E27FC236}">
                <a16:creationId xmlns:a16="http://schemas.microsoft.com/office/drawing/2014/main" id="{C5D97899-041A-2249-8AC0-6D72C916B1D9}"/>
              </a:ext>
            </a:extLst>
          </p:cNvPr>
          <p:cNvSpPr txBox="1">
            <a:spLocks noChangeArrowheads="1"/>
          </p:cNvSpPr>
          <p:nvPr/>
        </p:nvSpPr>
        <p:spPr bwMode="auto">
          <a:xfrm rot="19171800">
            <a:off x="2579296" y="495746"/>
            <a:ext cx="271080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FF0000"/>
                </a:solidFill>
                <a:latin typeface="Calibri" panose="020F0502020204030204" pitchFamily="34" charset="0"/>
              </a:rPr>
              <a:t>Heterogeneous</a:t>
            </a:r>
          </a:p>
        </p:txBody>
      </p:sp>
    </p:spTree>
    <p:extLst>
      <p:ext uri="{BB962C8B-B14F-4D97-AF65-F5344CB8AC3E}">
        <p14:creationId xmlns:p14="http://schemas.microsoft.com/office/powerpoint/2010/main" val="127902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8828 0.0713 0.1767 0.14259 0.1892 0.24005 C 0.2017 0.33773 0.07487 0.58588 0.07487 0.58588 L 0.07487 0.58588 " pathEditMode="relative" ptsTypes="AAAA">
                                      <p:cBhvr>
                                        <p:cTn id="6" dur="20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9505 0.06505 -0.18997 0.1301 -0.21028 0.20903 C -0.2306 0.2882 -0.17643 0.38125 -0.12213 0.47431 " pathEditMode="relative" ptsTypes="AAA">
                                      <p:cBhvr>
                                        <p:cTn id="13" dur="2000" fill="hold"/>
                                        <p:tgtEl>
                                          <p:spTgt spid="225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1000"/>
                                        <p:tgtEl>
                                          <p:spTgt spid="256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10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562 0.03958 0.13138 0.0794 0.14375 0.14259 C 0.15612 0.20555 0.1151 0.2919 0.07408 0.37824 " pathEditMode="relative" ptsTypes="AAA">
                                      <p:cBhvr>
                                        <p:cTn id="32" dur="20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1000"/>
                                        <p:tgtEl>
                                          <p:spTgt spid="256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023 C 0.05391 0.01991 0.10638 0.04005 0.11927 0.08334 C 0.13216 0.12686 0.08659 0.22986 0.07917 0.26019 C 0.07174 0.29051 0.07318 0.27755 0.07474 0.26482 " pathEditMode="relative" ptsTypes="AAAA">
                                      <p:cBhvr>
                                        <p:cTn id="45" dur="2000" fill="hold"/>
                                        <p:tgtEl>
                                          <p:spTgt spid="256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0" grpId="0" animBg="1"/>
      <p:bldP spid="25610" grpId="1" animBg="1"/>
      <p:bldP spid="22537" grpId="0" animBg="1"/>
      <p:bldP spid="22537" grpId="1" animBg="1"/>
      <p:bldP spid="25612" grpId="0" animBg="1"/>
      <p:bldP spid="25612" grpId="1" animBg="1"/>
      <p:bldP spid="25613" grpId="0" animBg="1"/>
      <p:bldP spid="53" grpId="0" animBg="1"/>
      <p:bldP spid="5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Content Placeholder 6">
            <a:extLst>
              <a:ext uri="{FF2B5EF4-FFF2-40B4-BE49-F238E27FC236}">
                <a16:creationId xmlns:a16="http://schemas.microsoft.com/office/drawing/2014/main" id="{2D9AE33C-0EC7-DD4E-824B-9DD48240A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159" y="5110226"/>
            <a:ext cx="1034920" cy="1034920"/>
          </a:xfrm>
          <a:prstGeom prst="rect">
            <a:avLst/>
          </a:prstGeom>
        </p:spPr>
      </p:pic>
      <p:pic>
        <p:nvPicPr>
          <p:cNvPr id="32" name="Content Placeholder 6">
            <a:extLst>
              <a:ext uri="{FF2B5EF4-FFF2-40B4-BE49-F238E27FC236}">
                <a16:creationId xmlns:a16="http://schemas.microsoft.com/office/drawing/2014/main" id="{26888F88-F726-6141-867F-C664A7534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8765" y="4639764"/>
            <a:ext cx="1861152" cy="1861152"/>
          </a:xfrm>
          <a:prstGeom prst="rect">
            <a:avLst/>
          </a:prstGeom>
        </p:spPr>
      </p:pic>
      <p:sp>
        <p:nvSpPr>
          <p:cNvPr id="25603" name="Rounded Rectangle 12">
            <a:extLst>
              <a:ext uri="{FF2B5EF4-FFF2-40B4-BE49-F238E27FC236}">
                <a16:creationId xmlns:a16="http://schemas.microsoft.com/office/drawing/2014/main" id="{EAED0AFC-12B6-5B4F-8008-C4609F082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250" y="1230314"/>
            <a:ext cx="2674938" cy="2898775"/>
          </a:xfrm>
          <a:prstGeom prst="roundRect">
            <a:avLst>
              <a:gd name="adj" fmla="val 7065"/>
            </a:avLst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5605" name="Date Placeholder 2">
            <a:extLst>
              <a:ext uri="{FF2B5EF4-FFF2-40B4-BE49-F238E27FC236}">
                <a16:creationId xmlns:a16="http://schemas.microsoft.com/office/drawing/2014/main" id="{4EADF114-10E2-124B-9354-5DC657C7FB0E}"/>
              </a:ext>
            </a:extLst>
          </p:cNvPr>
          <p:cNvSpPr txBox="1">
            <a:spLocks noGrp="1"/>
          </p:cNvSpPr>
          <p:nvPr/>
        </p:nvSpPr>
        <p:spPr bwMode="auto">
          <a:xfrm>
            <a:off x="1373188" y="6553200"/>
            <a:ext cx="1219201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25606" name="Rectangle 2">
            <a:extLst>
              <a:ext uri="{FF2B5EF4-FFF2-40B4-BE49-F238E27FC236}">
                <a16:creationId xmlns:a16="http://schemas.microsoft.com/office/drawing/2014/main" id="{37CD5445-4B83-6549-A62F-6ADE4E3A2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1847851"/>
            <a:ext cx="184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000" b="1">
              <a:solidFill>
                <a:srgbClr val="FFFFFF"/>
              </a:solidFill>
            </a:endParaRPr>
          </a:p>
        </p:txBody>
      </p:sp>
      <p:sp>
        <p:nvSpPr>
          <p:cNvPr id="25608" name="Rectangle 31">
            <a:extLst>
              <a:ext uri="{FF2B5EF4-FFF2-40B4-BE49-F238E27FC236}">
                <a16:creationId xmlns:a16="http://schemas.microsoft.com/office/drawing/2014/main" id="{9AB272ED-7D5E-8744-BF7D-CA695B5DE808}"/>
              </a:ext>
            </a:extLst>
          </p:cNvPr>
          <p:cNvSpPr>
            <a:spLocks noChangeArrowheads="1"/>
          </p:cNvSpPr>
          <p:nvPr/>
        </p:nvSpPr>
        <p:spPr bwMode="auto">
          <a:xfrm rot="1680000">
            <a:off x="3180931" y="2208928"/>
            <a:ext cx="10390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000" b="1">
                <a:solidFill>
                  <a:srgbClr val="FFFFFF"/>
                </a:solidFill>
              </a:rPr>
              <a:t>Tuning Level</a:t>
            </a:r>
          </a:p>
        </p:txBody>
      </p:sp>
      <p:sp>
        <p:nvSpPr>
          <p:cNvPr id="25610" name="Rectangle 10">
            <a:extLst>
              <a:ext uri="{FF2B5EF4-FFF2-40B4-BE49-F238E27FC236}">
                <a16:creationId xmlns:a16="http://schemas.microsoft.com/office/drawing/2014/main" id="{BAEE510A-C590-2B4C-B58D-EE00E06C3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1363029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x = 17; </a:t>
            </a:r>
          </a:p>
        </p:txBody>
      </p:sp>
      <p:sp>
        <p:nvSpPr>
          <p:cNvPr id="22537" name="Rectangle 11">
            <a:extLst>
              <a:ext uri="{FF2B5EF4-FFF2-40B4-BE49-F238E27FC236}">
                <a16:creationId xmlns:a16="http://schemas.microsoft.com/office/drawing/2014/main" id="{C8002939-C602-DA48-B9EF-A02827954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2109579"/>
            <a:ext cx="1828800" cy="306387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y = sqrt(z);</a:t>
            </a:r>
          </a:p>
        </p:txBody>
      </p:sp>
      <p:sp>
        <p:nvSpPr>
          <p:cNvPr id="25612" name="Rectangle 12">
            <a:extLst>
              <a:ext uri="{FF2B5EF4-FFF2-40B4-BE49-F238E27FC236}">
                <a16:creationId xmlns:a16="http://schemas.microsoft.com/office/drawing/2014/main" id="{315A0AAF-2590-174B-9045-8EF7D5AEA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2854541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result = x + y;</a:t>
            </a:r>
          </a:p>
        </p:txBody>
      </p:sp>
      <p:sp>
        <p:nvSpPr>
          <p:cNvPr id="25613" name="Rectangle 13">
            <a:extLst>
              <a:ext uri="{FF2B5EF4-FFF2-40B4-BE49-F238E27FC236}">
                <a16:creationId xmlns:a16="http://schemas.microsoft.com/office/drawing/2014/main" id="{10C7076E-A358-BE41-9A4C-F19D70BD5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3601092"/>
            <a:ext cx="1812927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return result;</a:t>
            </a: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24FE6360-92FB-B546-B37C-F34C4C4BC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4895" y="2043092"/>
            <a:ext cx="2830401" cy="1384995"/>
          </a:xfrm>
          <a:prstGeom prst="rect">
            <a:avLst/>
          </a:prstGeom>
          <a:solidFill>
            <a:srgbClr val="FFFEE0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 err="1">
                <a:latin typeface="Courier New"/>
                <a:cs typeface="Courier New"/>
              </a:rPr>
              <a:t>int</a:t>
            </a:r>
            <a:r>
              <a:rPr lang="en-US" sz="1200" b="1" dirty="0">
                <a:latin typeface="Courier New"/>
                <a:cs typeface="Courier New"/>
              </a:rPr>
              <a:t> </a:t>
            </a:r>
            <a:r>
              <a:rPr lang="en-US" sz="1200" b="1" dirty="0" err="1">
                <a:latin typeface="Courier New"/>
                <a:cs typeface="Courier New"/>
              </a:rPr>
              <a:t>dostuff</a:t>
            </a:r>
            <a:r>
              <a:rPr lang="en-US" sz="1200" b="1" dirty="0">
                <a:latin typeface="Courier New"/>
                <a:cs typeface="Courier New"/>
              </a:rPr>
              <a:t>(</a:t>
            </a:r>
            <a:r>
              <a:rPr lang="en-US" sz="1200" b="1" dirty="0" err="1">
                <a:latin typeface="Courier New"/>
                <a:cs typeface="Courier New"/>
              </a:rPr>
              <a:t>int</a:t>
            </a:r>
            <a:r>
              <a:rPr lang="en-US" sz="1200" b="1" dirty="0">
                <a:latin typeface="Courier New"/>
                <a:cs typeface="Courier New"/>
              </a:rPr>
              <a:t> z) {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int x, y,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x = 17; 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y = sqrt(z);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result = x + y;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return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38" name="Left Arrow 37">
            <a:extLst>
              <a:ext uri="{FF2B5EF4-FFF2-40B4-BE49-F238E27FC236}">
                <a16:creationId xmlns:a16="http://schemas.microsoft.com/office/drawing/2014/main" id="{62CBDF4F-E101-1344-AA10-B4C906EB9861}"/>
              </a:ext>
            </a:extLst>
          </p:cNvPr>
          <p:cNvSpPr/>
          <p:nvPr/>
        </p:nvSpPr>
        <p:spPr bwMode="auto">
          <a:xfrm rot="10800000">
            <a:off x="5396647" y="2415966"/>
            <a:ext cx="798512" cy="845009"/>
          </a:xfrm>
          <a:prstGeom prst="leftArrow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625" name="TextBox 13">
            <a:extLst>
              <a:ext uri="{FF2B5EF4-FFF2-40B4-BE49-F238E27FC236}">
                <a16:creationId xmlns:a16="http://schemas.microsoft.com/office/drawing/2014/main" id="{CC437B54-9D6A-F24A-8CFD-BA4DEB3C0A21}"/>
              </a:ext>
            </a:extLst>
          </p:cNvPr>
          <p:cNvSpPr txBox="1">
            <a:spLocks noChangeArrowheads="1"/>
          </p:cNvSpPr>
          <p:nvPr/>
        </p:nvSpPr>
        <p:spPr bwMode="auto">
          <a:xfrm rot="19662757">
            <a:off x="2494548" y="407429"/>
            <a:ext cx="271080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FF0000"/>
                </a:solidFill>
                <a:latin typeface="Calibri" panose="020F0502020204030204" pitchFamily="34" charset="0"/>
              </a:rPr>
              <a:t>Heterogeneous</a:t>
            </a:r>
          </a:p>
        </p:txBody>
      </p:sp>
      <p:sp>
        <p:nvSpPr>
          <p:cNvPr id="53" name="TextBox 1">
            <a:extLst>
              <a:ext uri="{FF2B5EF4-FFF2-40B4-BE49-F238E27FC236}">
                <a16:creationId xmlns:a16="http://schemas.microsoft.com/office/drawing/2014/main" id="{2B1AD72C-FFAB-2B4A-8000-FC1D16E91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985" y="4694727"/>
            <a:ext cx="4315076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i="1" dirty="0">
                <a:solidFill>
                  <a:srgbClr val="C00000"/>
                </a:solidFill>
                <a:latin typeface="Calibri" panose="020F0502020204030204" pitchFamily="34" charset="0"/>
              </a:rPr>
              <a:t>Assign heavier computation to the “bigger” processor </a:t>
            </a:r>
          </a:p>
        </p:txBody>
      </p:sp>
      <p:sp>
        <p:nvSpPr>
          <p:cNvPr id="37" name="TextBox 1">
            <a:extLst>
              <a:ext uri="{FF2B5EF4-FFF2-40B4-BE49-F238E27FC236}">
                <a16:creationId xmlns:a16="http://schemas.microsoft.com/office/drawing/2014/main" id="{CD986991-717F-7A41-B752-FC42AF0B21C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0113963" y="1367073"/>
            <a:ext cx="682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/>
              <a:t>time</a:t>
            </a:r>
          </a:p>
        </p:txBody>
      </p:sp>
      <p:cxnSp>
        <p:nvCxnSpPr>
          <p:cNvPr id="39" name="Straight Arrow Connector 33">
            <a:extLst>
              <a:ext uri="{FF2B5EF4-FFF2-40B4-BE49-F238E27FC236}">
                <a16:creationId xmlns:a16="http://schemas.microsoft.com/office/drawing/2014/main" id="{FAF4B88B-365C-FC4A-9377-FC392E7D098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457823" y="1938620"/>
            <a:ext cx="0" cy="210312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Straight Arrow Connector 33">
            <a:extLst>
              <a:ext uri="{FF2B5EF4-FFF2-40B4-BE49-F238E27FC236}">
                <a16:creationId xmlns:a16="http://schemas.microsoft.com/office/drawing/2014/main" id="{8E57D824-95FD-AD47-B707-1A34670ABDAF}"/>
              </a:ext>
            </a:extLst>
          </p:cNvPr>
          <p:cNvCxnSpPr>
            <a:cxnSpLocks noChangeShapeType="1"/>
            <a:stCxn id="25610" idx="2"/>
            <a:endCxn id="22537" idx="0"/>
          </p:cNvCxnSpPr>
          <p:nvPr/>
        </p:nvCxnSpPr>
        <p:spPr bwMode="auto">
          <a:xfrm>
            <a:off x="9144516" y="1671004"/>
            <a:ext cx="0" cy="438575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Straight Arrow Connector 33">
            <a:extLst>
              <a:ext uri="{FF2B5EF4-FFF2-40B4-BE49-F238E27FC236}">
                <a16:creationId xmlns:a16="http://schemas.microsoft.com/office/drawing/2014/main" id="{D2476540-46C6-B94A-AC6C-3B9C8BE41522}"/>
              </a:ext>
            </a:extLst>
          </p:cNvPr>
          <p:cNvCxnSpPr>
            <a:cxnSpLocks noChangeShapeType="1"/>
            <a:stCxn id="22537" idx="2"/>
            <a:endCxn id="25612" idx="0"/>
          </p:cNvCxnSpPr>
          <p:nvPr/>
        </p:nvCxnSpPr>
        <p:spPr bwMode="auto">
          <a:xfrm>
            <a:off x="9144516" y="2415966"/>
            <a:ext cx="0" cy="438575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Straight Arrow Connector 33">
            <a:extLst>
              <a:ext uri="{FF2B5EF4-FFF2-40B4-BE49-F238E27FC236}">
                <a16:creationId xmlns:a16="http://schemas.microsoft.com/office/drawing/2014/main" id="{0EEB9F3B-686C-0242-A943-D3BCD822274B}"/>
              </a:ext>
            </a:extLst>
          </p:cNvPr>
          <p:cNvCxnSpPr>
            <a:cxnSpLocks noChangeShapeType="1"/>
            <a:stCxn id="25612" idx="2"/>
            <a:endCxn id="25613" idx="0"/>
          </p:cNvCxnSpPr>
          <p:nvPr/>
        </p:nvCxnSpPr>
        <p:spPr bwMode="auto">
          <a:xfrm flipH="1">
            <a:off x="9136580" y="3162516"/>
            <a:ext cx="7936" cy="438576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7508ABD-4F7A-CD4A-B6B8-94B77CF6B2A3}"/>
              </a:ext>
            </a:extLst>
          </p:cNvPr>
          <p:cNvSpPr txBox="1"/>
          <p:nvPr/>
        </p:nvSpPr>
        <p:spPr>
          <a:xfrm>
            <a:off x="7908481" y="2242243"/>
            <a:ext cx="18405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Chalkduster" panose="03050602040202020205" pitchFamily="66" charset="77"/>
              </a:rPr>
              <a:t>DONE!</a:t>
            </a:r>
          </a:p>
        </p:txBody>
      </p:sp>
      <p:sp>
        <p:nvSpPr>
          <p:cNvPr id="55" name="Rectangle 5">
            <a:extLst>
              <a:ext uri="{FF2B5EF4-FFF2-40B4-BE49-F238E27FC236}">
                <a16:creationId xmlns:a16="http://schemas.microsoft.com/office/drawing/2014/main" id="{5D57AE01-11C3-A241-88BD-0C0B00B3EE88}"/>
              </a:ext>
            </a:extLst>
          </p:cNvPr>
          <p:cNvSpPr txBox="1">
            <a:spLocks noChangeArrowheads="1"/>
          </p:cNvSpPr>
          <p:nvPr/>
        </p:nvSpPr>
        <p:spPr>
          <a:xfrm>
            <a:off x="3073523" y="395472"/>
            <a:ext cx="6243273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dirty="0">
                <a:ea typeface="ＭＳ Ｐゴシック" panose="020B0600070205080204" pitchFamily="34" charset="-128"/>
                <a:cs typeface="Calibri" panose="020F0502020204030204" pitchFamily="34" charset="0"/>
              </a:rPr>
              <a:t>Program Execution</a:t>
            </a:r>
          </a:p>
        </p:txBody>
      </p:sp>
    </p:spTree>
    <p:extLst>
      <p:ext uri="{BB962C8B-B14F-4D97-AF65-F5344CB8AC3E}">
        <p14:creationId xmlns:p14="http://schemas.microsoft.com/office/powerpoint/2010/main" val="372312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0.0007 C -0.09987 0.05601 -0.1987 0.11273 -0.2168 0.21319 C -0.23477 0.31365 -0.12852 0.53912 -0.10937 0.60185 C -0.09023 0.66435 -0.09609 0.62639 -0.10195 0.58865 " pathEditMode="relative" ptsTypes="AAAA">
                                      <p:cBhvr>
                                        <p:cTn id="10" dur="20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33 -0.00069 C 0.08503 0.05648 0.16185 0.11366 0.1694 0.19514 C 0.17695 0.27662 0.11523 0.38241 0.05365 0.4882 " pathEditMode="relative" ptsTypes="AAA">
                                      <p:cBhvr>
                                        <p:cTn id="17" dur="2000" fill="hold"/>
                                        <p:tgtEl>
                                          <p:spTgt spid="225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256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562 0.03958 0.13138 0.0794 0.14375 0.14259 C 0.15612 0.20555 0.1151 0.2919 0.07408 0.37824 " pathEditMode="relative" ptsTypes="AAA">
                                      <p:cBhvr>
                                        <p:cTn id="34" dur="20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1000"/>
                                        <p:tgtEl>
                                          <p:spTgt spid="256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023 C 0.05391 0.01991 0.10638 0.04005 0.11927 0.08334 C 0.13216 0.12686 0.08659 0.22986 0.07917 0.26019 C 0.07174 0.29051 0.07318 0.27755 0.07474 0.26482 " pathEditMode="relative" ptsTypes="AAAA">
                                      <p:cBhvr>
                                        <p:cTn id="47" dur="2000" fill="hold"/>
                                        <p:tgtEl>
                                          <p:spTgt spid="256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0" grpId="1" animBg="1"/>
      <p:bldP spid="25610" grpId="2" animBg="1"/>
      <p:bldP spid="22537" grpId="0" animBg="1"/>
      <p:bldP spid="22537" grpId="1" animBg="1"/>
      <p:bldP spid="25612" grpId="0" animBg="1"/>
      <p:bldP spid="25612" grpId="1" animBg="1"/>
      <p:bldP spid="25613" grpId="0" animBg="1"/>
      <p:bldP spid="53" grpId="0" animBg="1"/>
      <p:bldP spid="5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>
            <a:extLst>
              <a:ext uri="{FF2B5EF4-FFF2-40B4-BE49-F238E27FC236}">
                <a16:creationId xmlns:a16="http://schemas.microsoft.com/office/drawing/2014/main" id="{D53946FE-A75D-BF47-BB02-6F7568AF3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Heterogenous Programming Tools</a:t>
            </a:r>
          </a:p>
        </p:txBody>
      </p:sp>
      <p:sp>
        <p:nvSpPr>
          <p:cNvPr id="32770" name="Content Placeholder 2">
            <a:extLst>
              <a:ext uri="{FF2B5EF4-FFF2-40B4-BE49-F238E27FC236}">
                <a16:creationId xmlns:a16="http://schemas.microsoft.com/office/drawing/2014/main" id="{949F5736-ACE8-2140-B7CC-4541BA458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43050"/>
            <a:ext cx="7183121" cy="4326044"/>
          </a:xfrm>
        </p:spPr>
        <p:txBody>
          <a:bodyPr>
            <a:noAutofit/>
          </a:bodyPr>
          <a:lstStyle/>
          <a:p>
            <a:r>
              <a:rPr lang="en-US" altLang="en-US" dirty="0"/>
              <a:t>Heterogeneous programming is typically in programming languages that provide support for parallelism</a:t>
            </a:r>
          </a:p>
          <a:p>
            <a:r>
              <a:rPr lang="en-US" altLang="en-US" dirty="0"/>
              <a:t>Languages provide extensions in the form APIs that allow us to program heterogenous systems </a:t>
            </a:r>
          </a:p>
          <a:p>
            <a:r>
              <a:rPr lang="en-US" altLang="en-US" dirty="0"/>
              <a:t>For example, CUDA is a C/C++ extension for programming GPUs built by NVIDIA</a:t>
            </a:r>
          </a:p>
          <a:p>
            <a:pPr marL="137160" indent="0">
              <a:buNone/>
            </a:pPr>
            <a:endParaRPr lang="en-US" altLang="en-US" dirty="0"/>
          </a:p>
          <a:p>
            <a:r>
              <a:rPr lang="en-US" altLang="en-US" dirty="0"/>
              <a:t>So, no need to learn a new language!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0F08DC-5733-F749-AEBE-909D218EA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700" y="1590331"/>
            <a:ext cx="2133600" cy="762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4AC09-166A-CA4E-B44E-53756E5E8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300" y="2958247"/>
            <a:ext cx="1727200" cy="1043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2C4E64-EE45-334D-9A2B-FCC3E214D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1750" y="2566664"/>
            <a:ext cx="1435100" cy="1435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A5DAB1-DAA8-F545-AB41-1A9BD457E8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7850" y="4505670"/>
            <a:ext cx="1447800" cy="95554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A8B42F-B0EB-FC49-856C-698272A21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F980A5-7F39-F048-8B2B-E66CFD57D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306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Content Placeholder 6">
            <a:extLst>
              <a:ext uri="{FF2B5EF4-FFF2-40B4-BE49-F238E27FC236}">
                <a16:creationId xmlns:a16="http://schemas.microsoft.com/office/drawing/2014/main" id="{238ADA8A-41C3-AF4C-8BFF-1F197D2FB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021" y="5141018"/>
            <a:ext cx="1034920" cy="1034920"/>
          </a:xfrm>
          <a:prstGeom prst="rect">
            <a:avLst/>
          </a:prstGeom>
        </p:spPr>
      </p:pic>
      <p:pic>
        <p:nvPicPr>
          <p:cNvPr id="32" name="Content Placeholder 6">
            <a:extLst>
              <a:ext uri="{FF2B5EF4-FFF2-40B4-BE49-F238E27FC236}">
                <a16:creationId xmlns:a16="http://schemas.microsoft.com/office/drawing/2014/main" id="{73EE511F-69C2-704C-A42F-59446E3E4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0217" y="5141018"/>
            <a:ext cx="1034920" cy="1034920"/>
          </a:xfrm>
          <a:prstGeom prst="rect">
            <a:avLst/>
          </a:prstGeom>
        </p:spPr>
      </p:pic>
      <p:sp>
        <p:nvSpPr>
          <p:cNvPr id="25603" name="Rounded Rectangle 12">
            <a:extLst>
              <a:ext uri="{FF2B5EF4-FFF2-40B4-BE49-F238E27FC236}">
                <a16:creationId xmlns:a16="http://schemas.microsoft.com/office/drawing/2014/main" id="{EAED0AFC-12B6-5B4F-8008-C4609F082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250" y="1230314"/>
            <a:ext cx="2674938" cy="2898775"/>
          </a:xfrm>
          <a:prstGeom prst="roundRect">
            <a:avLst>
              <a:gd name="adj" fmla="val 7065"/>
            </a:avLst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</a:endParaRPr>
          </a:p>
        </p:txBody>
      </p:sp>
      <p:grpSp>
        <p:nvGrpSpPr>
          <p:cNvPr id="25604" name="Group 8">
            <a:extLst>
              <a:ext uri="{FF2B5EF4-FFF2-40B4-BE49-F238E27FC236}">
                <a16:creationId xmlns:a16="http://schemas.microsoft.com/office/drawing/2014/main" id="{5C056CD9-2FF0-7842-AEE5-1B299C57CFA8}"/>
              </a:ext>
            </a:extLst>
          </p:cNvPr>
          <p:cNvGrpSpPr>
            <a:grpSpLocks/>
          </p:cNvGrpSpPr>
          <p:nvPr/>
        </p:nvGrpSpPr>
        <p:grpSpPr bwMode="auto">
          <a:xfrm rot="21310377">
            <a:off x="1488979" y="195535"/>
            <a:ext cx="847725" cy="679450"/>
            <a:chOff x="1905000" y="609600"/>
            <a:chExt cx="1752600" cy="1676399"/>
          </a:xfrm>
        </p:grpSpPr>
        <p:pic>
          <p:nvPicPr>
            <p:cNvPr id="25631" name="Picture 3" descr="220px-Homeodomain-dna-1ahd.png">
              <a:extLst>
                <a:ext uri="{FF2B5EF4-FFF2-40B4-BE49-F238E27FC236}">
                  <a16:creationId xmlns:a16="http://schemas.microsoft.com/office/drawing/2014/main" id="{176C4BDB-BA53-8441-BA8B-03D0BB7F4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762000"/>
              <a:ext cx="1447800" cy="1460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32" name="Cloud Callout 7">
              <a:extLst>
                <a:ext uri="{FF2B5EF4-FFF2-40B4-BE49-F238E27FC236}">
                  <a16:creationId xmlns:a16="http://schemas.microsoft.com/office/drawing/2014/main" id="{B672EA33-FC92-D542-9A0B-18A9794A6F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09600"/>
              <a:ext cx="1752600" cy="1676399"/>
            </a:xfrm>
            <a:prstGeom prst="cloudCallout">
              <a:avLst>
                <a:gd name="adj1" fmla="val -5505"/>
                <a:gd name="adj2" fmla="val 89509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</a:endParaRPr>
            </a:p>
          </p:txBody>
        </p:sp>
      </p:grpSp>
      <p:sp>
        <p:nvSpPr>
          <p:cNvPr id="25605" name="Date Placeholder 2">
            <a:extLst>
              <a:ext uri="{FF2B5EF4-FFF2-40B4-BE49-F238E27FC236}">
                <a16:creationId xmlns:a16="http://schemas.microsoft.com/office/drawing/2014/main" id="{4EADF114-10E2-124B-9354-5DC657C7FB0E}"/>
              </a:ext>
            </a:extLst>
          </p:cNvPr>
          <p:cNvSpPr txBox="1">
            <a:spLocks noGrp="1"/>
          </p:cNvSpPr>
          <p:nvPr/>
        </p:nvSpPr>
        <p:spPr bwMode="auto">
          <a:xfrm>
            <a:off x="1373188" y="6553200"/>
            <a:ext cx="1219201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25606" name="Rectangle 2">
            <a:extLst>
              <a:ext uri="{FF2B5EF4-FFF2-40B4-BE49-F238E27FC236}">
                <a16:creationId xmlns:a16="http://schemas.microsoft.com/office/drawing/2014/main" id="{37CD5445-4B83-6549-A62F-6ADE4E3A2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1847851"/>
            <a:ext cx="184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000" b="1">
              <a:solidFill>
                <a:srgbClr val="FFFFFF"/>
              </a:solidFill>
            </a:endParaRPr>
          </a:p>
        </p:txBody>
      </p:sp>
      <p:sp>
        <p:nvSpPr>
          <p:cNvPr id="25608" name="Rectangle 31">
            <a:extLst>
              <a:ext uri="{FF2B5EF4-FFF2-40B4-BE49-F238E27FC236}">
                <a16:creationId xmlns:a16="http://schemas.microsoft.com/office/drawing/2014/main" id="{9AB272ED-7D5E-8744-BF7D-CA695B5DE808}"/>
              </a:ext>
            </a:extLst>
          </p:cNvPr>
          <p:cNvSpPr>
            <a:spLocks noChangeArrowheads="1"/>
          </p:cNvSpPr>
          <p:nvPr/>
        </p:nvSpPr>
        <p:spPr bwMode="auto">
          <a:xfrm rot="1680000">
            <a:off x="3180931" y="2208928"/>
            <a:ext cx="10390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000" b="1">
                <a:solidFill>
                  <a:srgbClr val="FFFFFF"/>
                </a:solidFill>
              </a:rPr>
              <a:t>Tuning Level</a:t>
            </a:r>
          </a:p>
        </p:txBody>
      </p:sp>
      <p:pic>
        <p:nvPicPr>
          <p:cNvPr id="25609" name="Picture 6" descr="Computer+Programmer_1f9a61_4043005.jpg">
            <a:extLst>
              <a:ext uri="{FF2B5EF4-FFF2-40B4-BE49-F238E27FC236}">
                <a16:creationId xmlns:a16="http://schemas.microsoft.com/office/drawing/2014/main" id="{4D4C401D-FA43-894A-869E-368A02167B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25" y="1230314"/>
            <a:ext cx="1773238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0" name="Rectangle 10">
            <a:extLst>
              <a:ext uri="{FF2B5EF4-FFF2-40B4-BE49-F238E27FC236}">
                <a16:creationId xmlns:a16="http://schemas.microsoft.com/office/drawing/2014/main" id="{BAEE510A-C590-2B4C-B58D-EE00E06C3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1363029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>
                <a:latin typeface="Courier New" panose="02070309020205020404" pitchFamily="49" charset="0"/>
              </a:rPr>
              <a:t>x = 17; </a:t>
            </a:r>
          </a:p>
        </p:txBody>
      </p:sp>
      <p:sp>
        <p:nvSpPr>
          <p:cNvPr id="22537" name="Rectangle 11">
            <a:extLst>
              <a:ext uri="{FF2B5EF4-FFF2-40B4-BE49-F238E27FC236}">
                <a16:creationId xmlns:a16="http://schemas.microsoft.com/office/drawing/2014/main" id="{C8002939-C602-DA48-B9EF-A02827954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2109579"/>
            <a:ext cx="1828800" cy="306387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>
                <a:latin typeface="Courier New" panose="02070309020205020404" pitchFamily="49" charset="0"/>
              </a:rPr>
              <a:t>y = 13;</a:t>
            </a:r>
          </a:p>
        </p:txBody>
      </p:sp>
      <p:sp>
        <p:nvSpPr>
          <p:cNvPr id="25612" name="Rectangle 12">
            <a:extLst>
              <a:ext uri="{FF2B5EF4-FFF2-40B4-BE49-F238E27FC236}">
                <a16:creationId xmlns:a16="http://schemas.microsoft.com/office/drawing/2014/main" id="{315A0AAF-2590-174B-9045-8EF7D5AEA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2854541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result = x + y;</a:t>
            </a:r>
          </a:p>
        </p:txBody>
      </p:sp>
      <p:sp>
        <p:nvSpPr>
          <p:cNvPr id="25613" name="Rectangle 13">
            <a:extLst>
              <a:ext uri="{FF2B5EF4-FFF2-40B4-BE49-F238E27FC236}">
                <a16:creationId xmlns:a16="http://schemas.microsoft.com/office/drawing/2014/main" id="{10C7076E-A358-BE41-9A4C-F19D70BD5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3601092"/>
            <a:ext cx="1812927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return result;</a:t>
            </a: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24FE6360-92FB-B546-B37C-F34C4C4BC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1" y="2681289"/>
            <a:ext cx="2665413" cy="1385887"/>
          </a:xfrm>
          <a:prstGeom prst="rect">
            <a:avLst/>
          </a:prstGeom>
          <a:solidFill>
            <a:srgbClr val="FFFEE0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int main() {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int x, y,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x = 17; 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y = 13;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result = x + y;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return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38" name="Left Arrow 37">
            <a:extLst>
              <a:ext uri="{FF2B5EF4-FFF2-40B4-BE49-F238E27FC236}">
                <a16:creationId xmlns:a16="http://schemas.microsoft.com/office/drawing/2014/main" id="{62CBDF4F-E101-1344-AA10-B4C906EB9861}"/>
              </a:ext>
            </a:extLst>
          </p:cNvPr>
          <p:cNvSpPr/>
          <p:nvPr/>
        </p:nvSpPr>
        <p:spPr bwMode="auto">
          <a:xfrm rot="10800000">
            <a:off x="5675900" y="2845240"/>
            <a:ext cx="798512" cy="542925"/>
          </a:xfrm>
          <a:prstGeom prst="leftArrow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25619" name="Group 46">
            <a:extLst>
              <a:ext uri="{FF2B5EF4-FFF2-40B4-BE49-F238E27FC236}">
                <a16:creationId xmlns:a16="http://schemas.microsoft.com/office/drawing/2014/main" id="{8B2A4EF1-582C-2E46-A726-D33961AC7729}"/>
              </a:ext>
            </a:extLst>
          </p:cNvPr>
          <p:cNvGrpSpPr>
            <a:grpSpLocks/>
          </p:cNvGrpSpPr>
          <p:nvPr/>
        </p:nvGrpSpPr>
        <p:grpSpPr bwMode="auto">
          <a:xfrm>
            <a:off x="1719264" y="2659063"/>
            <a:ext cx="1023937" cy="627062"/>
            <a:chOff x="949670" y="4288583"/>
            <a:chExt cx="1024016" cy="626527"/>
          </a:xfrm>
        </p:grpSpPr>
        <p:sp>
          <p:nvSpPr>
            <p:cNvPr id="48" name="Left Arrow 47">
              <a:extLst>
                <a:ext uri="{FF2B5EF4-FFF2-40B4-BE49-F238E27FC236}">
                  <a16:creationId xmlns:a16="http://schemas.microsoft.com/office/drawing/2014/main" id="{2E330D63-A64E-B249-816A-EBF4F7276E13}"/>
                </a:ext>
              </a:extLst>
            </p:cNvPr>
            <p:cNvSpPr/>
            <p:nvPr/>
          </p:nvSpPr>
          <p:spPr bwMode="auto">
            <a:xfrm rot="13281352">
              <a:off x="1175112" y="4288583"/>
              <a:ext cx="798574" cy="542462"/>
            </a:xfrm>
            <a:prstGeom prst="leftArrow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2400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5630" name="TextBox 48">
              <a:extLst>
                <a:ext uri="{FF2B5EF4-FFF2-40B4-BE49-F238E27FC236}">
                  <a16:creationId xmlns:a16="http://schemas.microsoft.com/office/drawing/2014/main" id="{77E504C2-E90D-8344-90BE-44D8191332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430996">
              <a:off x="949670" y="4576556"/>
              <a:ext cx="58952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>
                  <a:latin typeface="Calibri" panose="020F0502020204030204" pitchFamily="34" charset="0"/>
                </a:rPr>
                <a:t>code</a:t>
              </a:r>
            </a:p>
          </p:txBody>
        </p:sp>
      </p:grpSp>
      <p:sp>
        <p:nvSpPr>
          <p:cNvPr id="25620" name="TextBox 49">
            <a:extLst>
              <a:ext uri="{FF2B5EF4-FFF2-40B4-BE49-F238E27FC236}">
                <a16:creationId xmlns:a16="http://schemas.microsoft.com/office/drawing/2014/main" id="{F97BB428-8DD1-0740-A089-8F725AE2BC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1153" y="3298564"/>
            <a:ext cx="8477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dirty="0">
                <a:latin typeface="Calibri" panose="020F0502020204030204" pitchFamily="34" charset="0"/>
              </a:rPr>
              <a:t>compile</a:t>
            </a:r>
          </a:p>
        </p:txBody>
      </p:sp>
      <p:sp>
        <p:nvSpPr>
          <p:cNvPr id="25625" name="TextBox 13">
            <a:extLst>
              <a:ext uri="{FF2B5EF4-FFF2-40B4-BE49-F238E27FC236}">
                <a16:creationId xmlns:a16="http://schemas.microsoft.com/office/drawing/2014/main" id="{CC437B54-9D6A-F24A-8CFD-BA4DEB3C0A21}"/>
              </a:ext>
            </a:extLst>
          </p:cNvPr>
          <p:cNvSpPr txBox="1">
            <a:spLocks noChangeArrowheads="1"/>
          </p:cNvSpPr>
          <p:nvPr/>
        </p:nvSpPr>
        <p:spPr bwMode="auto">
          <a:xfrm rot="19662757">
            <a:off x="3118969" y="230362"/>
            <a:ext cx="14323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FF0000"/>
                </a:solidFill>
                <a:latin typeface="Calibri" panose="020F0502020204030204" pitchFamily="34" charset="0"/>
              </a:rPr>
              <a:t>Parallel</a:t>
            </a:r>
          </a:p>
        </p:txBody>
      </p:sp>
      <p:sp>
        <p:nvSpPr>
          <p:cNvPr id="53" name="TextBox 1">
            <a:extLst>
              <a:ext uri="{FF2B5EF4-FFF2-40B4-BE49-F238E27FC236}">
                <a16:creationId xmlns:a16="http://schemas.microsoft.com/office/drawing/2014/main" id="{2B1AD72C-FFAB-2B4A-8000-FC1D16E91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392" y="5006133"/>
            <a:ext cx="4132262" cy="6461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 i="1" dirty="0">
                <a:solidFill>
                  <a:srgbClr val="C00000"/>
                </a:solidFill>
                <a:latin typeface="Calibri" panose="020F0502020204030204" pitchFamily="34" charset="0"/>
              </a:rPr>
              <a:t>The two assignment statements </a:t>
            </a:r>
          </a:p>
          <a:p>
            <a:pPr algn="ctr" eaLnBrk="1" hangingPunct="1"/>
            <a:r>
              <a:rPr lang="en-US" altLang="en-US" sz="1800" i="1" dirty="0">
                <a:solidFill>
                  <a:srgbClr val="C00000"/>
                </a:solidFill>
                <a:latin typeface="Calibri" panose="020F0502020204030204" pitchFamily="34" charset="0"/>
              </a:rPr>
              <a:t>x = 17; and y = 13; will execute in parallel</a:t>
            </a:r>
          </a:p>
        </p:txBody>
      </p:sp>
      <p:sp>
        <p:nvSpPr>
          <p:cNvPr id="37" name="TextBox 1">
            <a:extLst>
              <a:ext uri="{FF2B5EF4-FFF2-40B4-BE49-F238E27FC236}">
                <a16:creationId xmlns:a16="http://schemas.microsoft.com/office/drawing/2014/main" id="{CD986991-717F-7A41-B752-FC42AF0B21C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0113963" y="1367073"/>
            <a:ext cx="682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/>
              <a:t>time</a:t>
            </a:r>
          </a:p>
        </p:txBody>
      </p:sp>
      <p:cxnSp>
        <p:nvCxnSpPr>
          <p:cNvPr id="39" name="Straight Arrow Connector 33">
            <a:extLst>
              <a:ext uri="{FF2B5EF4-FFF2-40B4-BE49-F238E27FC236}">
                <a16:creationId xmlns:a16="http://schemas.microsoft.com/office/drawing/2014/main" id="{FAF4B88B-365C-FC4A-9377-FC392E7D098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457823" y="1938620"/>
            <a:ext cx="0" cy="210312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Straight Arrow Connector 33">
            <a:extLst>
              <a:ext uri="{FF2B5EF4-FFF2-40B4-BE49-F238E27FC236}">
                <a16:creationId xmlns:a16="http://schemas.microsoft.com/office/drawing/2014/main" id="{8E57D824-95FD-AD47-B707-1A34670ABDAF}"/>
              </a:ext>
            </a:extLst>
          </p:cNvPr>
          <p:cNvCxnSpPr>
            <a:cxnSpLocks noChangeShapeType="1"/>
            <a:stCxn id="25610" idx="2"/>
            <a:endCxn id="22537" idx="0"/>
          </p:cNvCxnSpPr>
          <p:nvPr/>
        </p:nvCxnSpPr>
        <p:spPr bwMode="auto">
          <a:xfrm>
            <a:off x="9144516" y="1671004"/>
            <a:ext cx="0" cy="438575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Straight Arrow Connector 33">
            <a:extLst>
              <a:ext uri="{FF2B5EF4-FFF2-40B4-BE49-F238E27FC236}">
                <a16:creationId xmlns:a16="http://schemas.microsoft.com/office/drawing/2014/main" id="{D2476540-46C6-B94A-AC6C-3B9C8BE41522}"/>
              </a:ext>
            </a:extLst>
          </p:cNvPr>
          <p:cNvCxnSpPr>
            <a:cxnSpLocks noChangeShapeType="1"/>
            <a:stCxn id="22537" idx="2"/>
            <a:endCxn id="25612" idx="0"/>
          </p:cNvCxnSpPr>
          <p:nvPr/>
        </p:nvCxnSpPr>
        <p:spPr bwMode="auto">
          <a:xfrm>
            <a:off x="9144516" y="2415966"/>
            <a:ext cx="0" cy="438575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Straight Arrow Connector 33">
            <a:extLst>
              <a:ext uri="{FF2B5EF4-FFF2-40B4-BE49-F238E27FC236}">
                <a16:creationId xmlns:a16="http://schemas.microsoft.com/office/drawing/2014/main" id="{0EEB9F3B-686C-0242-A943-D3BCD822274B}"/>
              </a:ext>
            </a:extLst>
          </p:cNvPr>
          <p:cNvCxnSpPr>
            <a:cxnSpLocks noChangeShapeType="1"/>
            <a:stCxn id="25612" idx="2"/>
            <a:endCxn id="25613" idx="0"/>
          </p:cNvCxnSpPr>
          <p:nvPr/>
        </p:nvCxnSpPr>
        <p:spPr bwMode="auto">
          <a:xfrm flipH="1">
            <a:off x="9136580" y="3162516"/>
            <a:ext cx="7936" cy="438576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7508ABD-4F7A-CD4A-B6B8-94B77CF6B2A3}"/>
              </a:ext>
            </a:extLst>
          </p:cNvPr>
          <p:cNvSpPr txBox="1"/>
          <p:nvPr/>
        </p:nvSpPr>
        <p:spPr>
          <a:xfrm>
            <a:off x="7908481" y="2242243"/>
            <a:ext cx="18405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Chalkduster" panose="03050602040202020205" pitchFamily="66" charset="77"/>
              </a:rPr>
              <a:t>DONE!</a:t>
            </a:r>
          </a:p>
        </p:txBody>
      </p:sp>
      <p:sp>
        <p:nvSpPr>
          <p:cNvPr id="55" name="Rectangle 5">
            <a:extLst>
              <a:ext uri="{FF2B5EF4-FFF2-40B4-BE49-F238E27FC236}">
                <a16:creationId xmlns:a16="http://schemas.microsoft.com/office/drawing/2014/main" id="{5D57AE01-11C3-A241-88BD-0C0B00B3EE88}"/>
              </a:ext>
            </a:extLst>
          </p:cNvPr>
          <p:cNvSpPr txBox="1">
            <a:spLocks noChangeArrowheads="1"/>
          </p:cNvSpPr>
          <p:nvPr/>
        </p:nvSpPr>
        <p:spPr>
          <a:xfrm>
            <a:off x="3073523" y="395472"/>
            <a:ext cx="6243273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dirty="0">
                <a:ea typeface="ＭＳ Ｐゴシック" panose="020B0600070205080204" pitchFamily="34" charset="-128"/>
                <a:cs typeface="Calibri" panose="020F0502020204030204" pitchFamily="34" charset="0"/>
              </a:rPr>
              <a:t>Program Execution</a:t>
            </a:r>
          </a:p>
        </p:txBody>
      </p:sp>
    </p:spTree>
    <p:extLst>
      <p:ext uri="{BB962C8B-B14F-4D97-AF65-F5344CB8AC3E}">
        <p14:creationId xmlns:p14="http://schemas.microsoft.com/office/powerpoint/2010/main" val="1087137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8828 0.0713 0.1767 0.14259 0.1892 0.24005 C 0.2017 0.33773 0.07487 0.58588 0.07487 0.58588 L 0.07487 0.58588 " pathEditMode="relative" ptsTypes="AAAA">
                                      <p:cBhvr>
                                        <p:cTn id="6" dur="20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9505 0.06505 -0.18997 0.1301 -0.21028 0.20903 C -0.2306 0.2882 -0.17643 0.38125 -0.12213 0.47431 " pathEditMode="relative" ptsTypes="AAA">
                                      <p:cBhvr>
                                        <p:cTn id="13" dur="2000" fill="hold"/>
                                        <p:tgtEl>
                                          <p:spTgt spid="225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1000"/>
                                        <p:tgtEl>
                                          <p:spTgt spid="256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10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562 0.03958 0.13138 0.0794 0.14375 0.14259 C 0.15612 0.20555 0.1151 0.2919 0.07408 0.37824 " pathEditMode="relative" ptsTypes="AAA">
                                      <p:cBhvr>
                                        <p:cTn id="32" dur="20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1000"/>
                                        <p:tgtEl>
                                          <p:spTgt spid="256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023 C 0.05391 0.01991 0.10638 0.04005 0.11927 0.08334 C 0.13216 0.12686 0.08659 0.22986 0.07917 0.26019 C 0.07174 0.29051 0.07318 0.27755 0.07474 0.26482 " pathEditMode="relative" ptsTypes="AAAA">
                                      <p:cBhvr>
                                        <p:cTn id="45" dur="2000" fill="hold"/>
                                        <p:tgtEl>
                                          <p:spTgt spid="256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0" grpId="0" animBg="1"/>
      <p:bldP spid="25610" grpId="1" animBg="1"/>
      <p:bldP spid="22537" grpId="0" animBg="1"/>
      <p:bldP spid="22537" grpId="1" animBg="1"/>
      <p:bldP spid="25612" grpId="0" animBg="1"/>
      <p:bldP spid="25612" grpId="1" animBg="1"/>
      <p:bldP spid="25613" grpId="0" animBg="1"/>
      <p:bldP spid="53" grpId="0" animBg="1"/>
      <p:bldP spid="5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29935" y="5259000"/>
            <a:ext cx="1112744" cy="0"/>
          </a:xfrm>
          <a:custGeom>
            <a:avLst/>
            <a:gdLst/>
            <a:ahLst/>
            <a:cxnLst/>
            <a:rect l="l" t="t" r="r" b="b"/>
            <a:pathLst>
              <a:path w="1261109">
                <a:moveTo>
                  <a:pt x="0" y="0"/>
                </a:moveTo>
                <a:lnTo>
                  <a:pt x="1261110" y="0"/>
                </a:lnTo>
              </a:path>
            </a:pathLst>
          </a:custGeom>
          <a:ln w="10477">
            <a:solidFill>
              <a:srgbClr val="010101"/>
            </a:solidFill>
          </a:ln>
        </p:spPr>
        <p:txBody>
          <a:bodyPr wrap="square" lIns="0" tIns="0" rIns="0" bIns="0" rtlCol="0"/>
          <a:lstStyle/>
          <a:p>
            <a:endParaRPr sz="2118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52600" y="5261465"/>
            <a:ext cx="1112184" cy="0"/>
          </a:xfrm>
          <a:custGeom>
            <a:avLst/>
            <a:gdLst/>
            <a:ahLst/>
            <a:cxnLst/>
            <a:rect l="l" t="t" r="r" b="b"/>
            <a:pathLst>
              <a:path w="1260475">
                <a:moveTo>
                  <a:pt x="0" y="0"/>
                </a:moveTo>
                <a:lnTo>
                  <a:pt x="1260348" y="0"/>
                </a:lnTo>
              </a:path>
            </a:pathLst>
          </a:custGeom>
          <a:ln w="10477">
            <a:solidFill>
              <a:srgbClr val="010101"/>
            </a:solidFill>
          </a:ln>
        </p:spPr>
        <p:txBody>
          <a:bodyPr wrap="square" lIns="0" tIns="0" rIns="0" bIns="0" rtlCol="0"/>
          <a:lstStyle/>
          <a:p>
            <a:endParaRPr sz="2118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Parallel Performance</a:t>
            </a:r>
            <a:endParaRPr lang="en-US" dirty="0"/>
          </a:p>
        </p:txBody>
      </p:sp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1097279" y="1543050"/>
            <a:ext cx="10545372" cy="4326044"/>
          </a:xfrm>
        </p:spPr>
        <p:txBody>
          <a:bodyPr/>
          <a:lstStyle/>
          <a:p>
            <a:pPr marL="137160" indent="0">
              <a:buNone/>
            </a:pPr>
            <a:r>
              <a:rPr lang="en-US" dirty="0"/>
              <a:t>Potential program speedup is defined by the fraction  of code that can be parallelized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B14DF6-151C-5541-8A14-02D6D8A5B08A}"/>
              </a:ext>
            </a:extLst>
          </p:cNvPr>
          <p:cNvGrpSpPr/>
          <p:nvPr/>
        </p:nvGrpSpPr>
        <p:grpSpPr>
          <a:xfrm>
            <a:off x="5850143" y="2857694"/>
            <a:ext cx="395567" cy="2344940"/>
            <a:chOff x="5850143" y="3073734"/>
            <a:chExt cx="395567" cy="2344940"/>
          </a:xfrm>
        </p:grpSpPr>
        <p:sp>
          <p:nvSpPr>
            <p:cNvPr id="6" name="object 6"/>
            <p:cNvSpPr txBox="1"/>
            <p:nvPr/>
          </p:nvSpPr>
          <p:spPr>
            <a:xfrm>
              <a:off x="5850143" y="3073734"/>
              <a:ext cx="395567" cy="23762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1206"/>
              <a:r>
                <a:rPr sz="1544" dirty="0">
                  <a:latin typeface="Calibri" charset="0"/>
                  <a:ea typeface="Calibri" charset="0"/>
                  <a:cs typeface="Calibri" charset="0"/>
                </a:rPr>
                <a:t>time</a:t>
              </a:r>
            </a:p>
          </p:txBody>
        </p:sp>
        <p:sp>
          <p:nvSpPr>
            <p:cNvPr id="7" name="object 7"/>
            <p:cNvSpPr/>
            <p:nvPr/>
          </p:nvSpPr>
          <p:spPr>
            <a:xfrm>
              <a:off x="5978628" y="3305805"/>
              <a:ext cx="73959" cy="2112869"/>
            </a:xfrm>
            <a:custGeom>
              <a:avLst/>
              <a:gdLst/>
              <a:ahLst/>
              <a:cxnLst/>
              <a:rect l="l" t="t" r="r" b="b"/>
              <a:pathLst>
                <a:path w="83820" h="2394585">
                  <a:moveTo>
                    <a:pt x="83820" y="2310384"/>
                  </a:moveTo>
                  <a:lnTo>
                    <a:pt x="0" y="2310384"/>
                  </a:lnTo>
                  <a:lnTo>
                    <a:pt x="36576" y="2383536"/>
                  </a:lnTo>
                  <a:lnTo>
                    <a:pt x="36576" y="2327148"/>
                  </a:lnTo>
                  <a:lnTo>
                    <a:pt x="38862" y="2329434"/>
                  </a:lnTo>
                  <a:lnTo>
                    <a:pt x="44958" y="2329434"/>
                  </a:lnTo>
                  <a:lnTo>
                    <a:pt x="47244" y="2327148"/>
                  </a:lnTo>
                  <a:lnTo>
                    <a:pt x="47244" y="2383536"/>
                  </a:lnTo>
                  <a:lnTo>
                    <a:pt x="83820" y="2310384"/>
                  </a:lnTo>
                  <a:close/>
                </a:path>
                <a:path w="83820" h="2394585">
                  <a:moveTo>
                    <a:pt x="47244" y="2310384"/>
                  </a:moveTo>
                  <a:lnTo>
                    <a:pt x="47244" y="2286"/>
                  </a:lnTo>
                  <a:lnTo>
                    <a:pt x="44958" y="0"/>
                  </a:lnTo>
                  <a:lnTo>
                    <a:pt x="38862" y="0"/>
                  </a:lnTo>
                  <a:lnTo>
                    <a:pt x="36576" y="2286"/>
                  </a:lnTo>
                  <a:lnTo>
                    <a:pt x="36576" y="2310384"/>
                  </a:lnTo>
                  <a:lnTo>
                    <a:pt x="47244" y="2310384"/>
                  </a:lnTo>
                  <a:close/>
                </a:path>
                <a:path w="83820" h="2394585">
                  <a:moveTo>
                    <a:pt x="47244" y="2383536"/>
                  </a:moveTo>
                  <a:lnTo>
                    <a:pt x="47244" y="2327148"/>
                  </a:lnTo>
                  <a:lnTo>
                    <a:pt x="44958" y="2329434"/>
                  </a:lnTo>
                  <a:lnTo>
                    <a:pt x="38862" y="2329434"/>
                  </a:lnTo>
                  <a:lnTo>
                    <a:pt x="36576" y="2327148"/>
                  </a:lnTo>
                  <a:lnTo>
                    <a:pt x="36576" y="2383536"/>
                  </a:lnTo>
                  <a:lnTo>
                    <a:pt x="41910" y="2394204"/>
                  </a:lnTo>
                  <a:lnTo>
                    <a:pt x="47244" y="2383536"/>
                  </a:lnTo>
                  <a:close/>
                </a:path>
              </a:pathLst>
            </a:custGeom>
            <a:solidFill>
              <a:srgbClr val="010101"/>
            </a:solidFill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118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9" name="object 9"/>
          <p:cNvSpPr/>
          <p:nvPr/>
        </p:nvSpPr>
        <p:spPr>
          <a:xfrm>
            <a:off x="3083149" y="2906164"/>
            <a:ext cx="2523565" cy="428625"/>
          </a:xfrm>
          <a:custGeom>
            <a:avLst/>
            <a:gdLst/>
            <a:ahLst/>
            <a:cxnLst/>
            <a:rect l="l" t="t" r="r" b="b"/>
            <a:pathLst>
              <a:path w="2860040" h="485775">
                <a:moveTo>
                  <a:pt x="0" y="0"/>
                </a:moveTo>
                <a:lnTo>
                  <a:pt x="0" y="485393"/>
                </a:lnTo>
                <a:lnTo>
                  <a:pt x="2859786" y="485393"/>
                </a:lnTo>
                <a:lnTo>
                  <a:pt x="285978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 anchor="ctr"/>
          <a:lstStyle/>
          <a:p>
            <a:pPr marL="11206" algn="ctr"/>
            <a:r>
              <a:rPr lang="en-US" spc="-4" dirty="0">
                <a:latin typeface="Calibri" charset="0"/>
                <a:ea typeface="Calibri" charset="0"/>
                <a:cs typeface="Calibri" charset="0"/>
              </a:rPr>
              <a:t>sequential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075933" y="3657905"/>
            <a:ext cx="2523565" cy="823072"/>
          </a:xfrm>
          <a:custGeom>
            <a:avLst/>
            <a:gdLst/>
            <a:ahLst/>
            <a:cxnLst/>
            <a:rect l="l" t="t" r="r" b="b"/>
            <a:pathLst>
              <a:path w="2860040" h="932814">
                <a:moveTo>
                  <a:pt x="0" y="0"/>
                </a:moveTo>
                <a:lnTo>
                  <a:pt x="0" y="932688"/>
                </a:lnTo>
                <a:lnTo>
                  <a:pt x="2859786" y="932688"/>
                </a:lnTo>
                <a:lnTo>
                  <a:pt x="285978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/>
          <a:lstStyle/>
          <a:p>
            <a:pPr marL="11206" algn="ctr"/>
            <a:r>
              <a:rPr lang="en-US" sz="2000" spc="-4" dirty="0">
                <a:latin typeface="Calibri" charset="0"/>
                <a:ea typeface="Calibri" charset="0"/>
                <a:cs typeface="Calibri" charset="0"/>
              </a:rPr>
              <a:t>parallel segment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65959" y="2974062"/>
            <a:ext cx="1030941" cy="4752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lang="en-US" sz="1544" spc="-57" dirty="0">
                <a:latin typeface="Calibri" charset="0"/>
                <a:ea typeface="Calibri" charset="0"/>
                <a:cs typeface="Calibri" charset="0"/>
              </a:rPr>
              <a:t>25</a:t>
            </a:r>
            <a:r>
              <a:rPr sz="1544" spc="-57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</a:p>
          <a:p>
            <a:pPr marL="11206">
              <a:spcBef>
                <a:spcPts val="13"/>
              </a:spcBef>
            </a:pPr>
            <a:r>
              <a:rPr sz="1544" dirty="0">
                <a:latin typeface="Calibri" charset="0"/>
                <a:ea typeface="Calibri" charset="0"/>
                <a:cs typeface="Calibri" charset="0"/>
              </a:rPr>
              <a:t>+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965959" y="3794979"/>
            <a:ext cx="1030941" cy="4752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lang="en-US" sz="1544" dirty="0">
                <a:latin typeface="Calibri" charset="0"/>
                <a:ea typeface="Calibri" charset="0"/>
                <a:cs typeface="Calibri" charset="0"/>
              </a:rPr>
              <a:t>4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0</a:t>
            </a:r>
            <a:r>
              <a:rPr sz="1544" spc="-57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</a:p>
          <a:p>
            <a:pPr marL="11206">
              <a:spcBef>
                <a:spcPts val="13"/>
              </a:spcBef>
            </a:pPr>
            <a:r>
              <a:rPr sz="1544" dirty="0">
                <a:latin typeface="Calibri" charset="0"/>
                <a:ea typeface="Calibri" charset="0"/>
                <a:cs typeface="Calibri" charset="0"/>
              </a:rPr>
              <a:t>+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511738" y="3795978"/>
            <a:ext cx="1030941" cy="4752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44" dirty="0">
                <a:latin typeface="Calibri" charset="0"/>
                <a:ea typeface="Calibri" charset="0"/>
                <a:cs typeface="Calibri" charset="0"/>
              </a:rPr>
              <a:t>10</a:t>
            </a:r>
            <a:r>
              <a:rPr sz="1544" spc="-57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  <a:endParaRPr sz="1544">
              <a:latin typeface="Calibri" charset="0"/>
              <a:ea typeface="Calibri" charset="0"/>
              <a:cs typeface="Calibri" charset="0"/>
            </a:endParaRPr>
          </a:p>
          <a:p>
            <a:pPr marL="11206">
              <a:spcBef>
                <a:spcPts val="9"/>
              </a:spcBef>
            </a:pPr>
            <a:r>
              <a:rPr sz="1544" dirty="0">
                <a:latin typeface="Calibri" charset="0"/>
                <a:ea typeface="Calibri" charset="0"/>
                <a:cs typeface="Calibri" charset="0"/>
              </a:rPr>
              <a:t>+</a:t>
            </a:r>
            <a:endParaRPr sz="1544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11738" y="4773318"/>
            <a:ext cx="1030941" cy="237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44" dirty="0">
                <a:latin typeface="Calibri" charset="0"/>
                <a:ea typeface="Calibri" charset="0"/>
                <a:cs typeface="Calibri" charset="0"/>
              </a:rPr>
              <a:t>25</a:t>
            </a:r>
            <a:r>
              <a:rPr sz="1544" spc="-57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965960" y="4757437"/>
            <a:ext cx="1030941" cy="237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lang="en-US" sz="1544" spc="-57" dirty="0">
                <a:latin typeface="Calibri" charset="0"/>
                <a:ea typeface="Calibri" charset="0"/>
                <a:cs typeface="Calibri" charset="0"/>
              </a:rPr>
              <a:t>25</a:t>
            </a:r>
            <a:r>
              <a:rPr sz="1544" spc="-57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6514427" y="2954918"/>
            <a:ext cx="1028252" cy="4752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tabLst>
                <a:tab pos="1918549" algn="l"/>
              </a:tabLst>
            </a:pPr>
            <a:r>
              <a:rPr sz="1544" dirty="0">
                <a:latin typeface="Calibri" charset="0"/>
                <a:ea typeface="Calibri" charset="0"/>
                <a:cs typeface="Calibri" charset="0"/>
              </a:rPr>
              <a:t>25</a:t>
            </a:r>
            <a:r>
              <a:rPr sz="1544" spc="9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  <a:endParaRPr lang="en-US" sz="1544" dirty="0">
              <a:latin typeface="Calibri" charset="0"/>
              <a:ea typeface="Calibri" charset="0"/>
              <a:cs typeface="Calibri" charset="0"/>
            </a:endParaRPr>
          </a:p>
          <a:p>
            <a:pPr marL="11206">
              <a:tabLst>
                <a:tab pos="1918549" algn="l"/>
              </a:tabLst>
            </a:pPr>
            <a:r>
              <a:rPr sz="1544" dirty="0">
                <a:latin typeface="Calibri" charset="0"/>
                <a:ea typeface="Calibri" charset="0"/>
                <a:cs typeface="Calibri" charset="0"/>
              </a:rPr>
              <a:t>+</a:t>
            </a:r>
          </a:p>
        </p:txBody>
      </p:sp>
      <p:sp>
        <p:nvSpPr>
          <p:cNvPr id="25" name="object 25"/>
          <p:cNvSpPr/>
          <p:nvPr/>
        </p:nvSpPr>
        <p:spPr>
          <a:xfrm>
            <a:off x="8226008" y="3902554"/>
            <a:ext cx="457200" cy="365760"/>
          </a:xfrm>
          <a:custGeom>
            <a:avLst/>
            <a:gdLst/>
            <a:ahLst/>
            <a:cxnLst/>
            <a:rect l="l" t="t" r="r" b="b"/>
            <a:pathLst>
              <a:path w="519429" h="216535">
                <a:moveTo>
                  <a:pt x="0" y="0"/>
                </a:moveTo>
                <a:lnTo>
                  <a:pt x="0" y="216408"/>
                </a:lnTo>
                <a:lnTo>
                  <a:pt x="518922" y="216408"/>
                </a:lnTo>
                <a:lnTo>
                  <a:pt x="51892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sz="2118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909337" y="3902554"/>
            <a:ext cx="457200" cy="365760"/>
          </a:xfrm>
          <a:custGeom>
            <a:avLst/>
            <a:gdLst/>
            <a:ahLst/>
            <a:cxnLst/>
            <a:rect l="l" t="t" r="r" b="b"/>
            <a:pathLst>
              <a:path w="519429" h="216535">
                <a:moveTo>
                  <a:pt x="0" y="0"/>
                </a:moveTo>
                <a:lnTo>
                  <a:pt x="0" y="216408"/>
                </a:lnTo>
                <a:lnTo>
                  <a:pt x="518922" y="216408"/>
                </a:lnTo>
                <a:lnTo>
                  <a:pt x="51892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sz="2118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592665" y="3892253"/>
            <a:ext cx="457200" cy="365760"/>
          </a:xfrm>
          <a:custGeom>
            <a:avLst/>
            <a:gdLst/>
            <a:ahLst/>
            <a:cxnLst/>
            <a:rect l="l" t="t" r="r" b="b"/>
            <a:pathLst>
              <a:path w="520700" h="216535">
                <a:moveTo>
                  <a:pt x="0" y="0"/>
                </a:moveTo>
                <a:lnTo>
                  <a:pt x="0" y="216408"/>
                </a:lnTo>
                <a:lnTo>
                  <a:pt x="520446" y="216408"/>
                </a:lnTo>
                <a:lnTo>
                  <a:pt x="52044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sz="2118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542679" y="3902554"/>
            <a:ext cx="457200" cy="365760"/>
          </a:xfrm>
          <a:custGeom>
            <a:avLst/>
            <a:gdLst/>
            <a:ahLst/>
            <a:cxnLst/>
            <a:rect l="l" t="t" r="r" b="b"/>
            <a:pathLst>
              <a:path w="517525" h="216535">
                <a:moveTo>
                  <a:pt x="0" y="0"/>
                </a:moveTo>
                <a:lnTo>
                  <a:pt x="0" y="216408"/>
                </a:lnTo>
                <a:lnTo>
                  <a:pt x="517398" y="216408"/>
                </a:lnTo>
                <a:lnTo>
                  <a:pt x="51739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sz="2118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858384" y="5314014"/>
            <a:ext cx="1139638" cy="237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lang="en-US" sz="1544" spc="-62" dirty="0">
                <a:latin typeface="Calibri" charset="0"/>
                <a:ea typeface="Calibri" charset="0"/>
                <a:cs typeface="Calibri" charset="0"/>
              </a:rPr>
              <a:t>90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6511739" y="5335529"/>
            <a:ext cx="1030941" cy="237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44" dirty="0">
                <a:latin typeface="Calibri" charset="0"/>
                <a:ea typeface="Calibri" charset="0"/>
                <a:cs typeface="Calibri" charset="0"/>
              </a:rPr>
              <a:t>60</a:t>
            </a:r>
            <a:r>
              <a:rPr sz="1544" spc="-57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  <a:endParaRPr sz="1544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8" name="object 9"/>
          <p:cNvSpPr/>
          <p:nvPr/>
        </p:nvSpPr>
        <p:spPr>
          <a:xfrm>
            <a:off x="3043891" y="4757437"/>
            <a:ext cx="2523565" cy="428625"/>
          </a:xfrm>
          <a:custGeom>
            <a:avLst/>
            <a:gdLst/>
            <a:ahLst/>
            <a:cxnLst/>
            <a:rect l="l" t="t" r="r" b="b"/>
            <a:pathLst>
              <a:path w="2860040" h="485775">
                <a:moveTo>
                  <a:pt x="0" y="0"/>
                </a:moveTo>
                <a:lnTo>
                  <a:pt x="0" y="485393"/>
                </a:lnTo>
                <a:lnTo>
                  <a:pt x="2859786" y="485393"/>
                </a:lnTo>
                <a:lnTo>
                  <a:pt x="285978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 anchor="ctr"/>
          <a:lstStyle/>
          <a:p>
            <a:pPr marL="11206" algn="ctr"/>
            <a:r>
              <a:rPr lang="en-US" spc="-4" dirty="0">
                <a:latin typeface="Calibri" charset="0"/>
                <a:ea typeface="Calibri" charset="0"/>
                <a:cs typeface="Calibri" charset="0"/>
              </a:rPr>
              <a:t>sequential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9" name="object 9"/>
          <p:cNvSpPr/>
          <p:nvPr/>
        </p:nvSpPr>
        <p:spPr>
          <a:xfrm>
            <a:off x="7542680" y="2948324"/>
            <a:ext cx="2523565" cy="428625"/>
          </a:xfrm>
          <a:custGeom>
            <a:avLst/>
            <a:gdLst/>
            <a:ahLst/>
            <a:cxnLst/>
            <a:rect l="l" t="t" r="r" b="b"/>
            <a:pathLst>
              <a:path w="2860040" h="485775">
                <a:moveTo>
                  <a:pt x="0" y="0"/>
                </a:moveTo>
                <a:lnTo>
                  <a:pt x="0" y="485393"/>
                </a:lnTo>
                <a:lnTo>
                  <a:pt x="2859786" y="485393"/>
                </a:lnTo>
                <a:lnTo>
                  <a:pt x="285978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 anchor="ctr"/>
          <a:lstStyle/>
          <a:p>
            <a:pPr marL="11206" algn="ctr"/>
            <a:r>
              <a:rPr lang="en-US" spc="-4" dirty="0">
                <a:latin typeface="Calibri" charset="0"/>
                <a:ea typeface="Calibri" charset="0"/>
                <a:cs typeface="Calibri" charset="0"/>
              </a:rPr>
              <a:t>sequential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0" name="object 9"/>
          <p:cNvSpPr/>
          <p:nvPr/>
        </p:nvSpPr>
        <p:spPr>
          <a:xfrm>
            <a:off x="7542679" y="4773318"/>
            <a:ext cx="2523565" cy="428625"/>
          </a:xfrm>
          <a:custGeom>
            <a:avLst/>
            <a:gdLst/>
            <a:ahLst/>
            <a:cxnLst/>
            <a:rect l="l" t="t" r="r" b="b"/>
            <a:pathLst>
              <a:path w="2860040" h="485775">
                <a:moveTo>
                  <a:pt x="0" y="0"/>
                </a:moveTo>
                <a:lnTo>
                  <a:pt x="0" y="485393"/>
                </a:lnTo>
                <a:lnTo>
                  <a:pt x="2859786" y="485393"/>
                </a:lnTo>
                <a:lnTo>
                  <a:pt x="285978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 anchor="ctr"/>
          <a:lstStyle/>
          <a:p>
            <a:pPr marL="11206" algn="ctr"/>
            <a:r>
              <a:rPr lang="en-US" spc="-4" dirty="0">
                <a:latin typeface="Calibri" charset="0"/>
                <a:ea typeface="Calibri" charset="0"/>
                <a:cs typeface="Calibri" charset="0"/>
              </a:rPr>
              <a:t>sequential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object 8"/>
          <p:cNvSpPr txBox="1"/>
          <p:nvPr/>
        </p:nvSpPr>
        <p:spPr>
          <a:xfrm>
            <a:off x="6484036" y="2223748"/>
            <a:ext cx="3745006" cy="2986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941" spc="-4" dirty="0">
                <a:latin typeface="Calibri" charset="0"/>
                <a:ea typeface="Calibri" charset="0"/>
                <a:cs typeface="Calibri" charset="0"/>
              </a:rPr>
              <a:t>Use </a:t>
            </a:r>
            <a:r>
              <a:rPr lang="en-US" sz="1941" spc="-4" dirty="0">
                <a:latin typeface="Calibri" charset="0"/>
                <a:ea typeface="Calibri" charset="0"/>
                <a:cs typeface="Calibri" charset="0"/>
              </a:rPr>
              <a:t>4</a:t>
            </a:r>
            <a:r>
              <a:rPr sz="194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941" spc="-4" dirty="0">
                <a:latin typeface="Calibri" charset="0"/>
                <a:ea typeface="Calibri" charset="0"/>
                <a:cs typeface="Calibri" charset="0"/>
              </a:rPr>
              <a:t>processors for parallel</a:t>
            </a:r>
            <a:r>
              <a:rPr sz="1941" spc="-49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941" spc="-4" dirty="0">
                <a:latin typeface="Calibri" charset="0"/>
                <a:ea typeface="Calibri" charset="0"/>
                <a:cs typeface="Calibri" charset="0"/>
              </a:rPr>
              <a:t>work</a:t>
            </a:r>
            <a:endParaRPr sz="194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50A8D02-F0E9-9947-9561-D03B2365A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2BF7E50-9611-064A-93F2-B65D2D5B1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80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9" grpId="0" animBg="1"/>
      <p:bldP spid="12" grpId="0" animBg="1"/>
      <p:bldP spid="18" grpId="0"/>
      <p:bldP spid="19" grpId="0"/>
      <p:bldP spid="20" grpId="0"/>
      <p:bldP spid="21" grpId="0"/>
      <p:bldP spid="22" grpId="0"/>
      <p:bldP spid="23" grpId="0"/>
      <p:bldP spid="25" grpId="0" animBg="1"/>
      <p:bldP spid="27" grpId="0" animBg="1"/>
      <p:bldP spid="29" grpId="0" animBg="1"/>
      <p:bldP spid="33" grpId="0" animBg="1"/>
      <p:bldP spid="35" grpId="0"/>
      <p:bldP spid="36" grpId="0"/>
      <p:bldP spid="38" grpId="0" animBg="1"/>
      <p:bldP spid="39" grpId="0" animBg="1"/>
      <p:bldP spid="40" grpId="0" animBg="1"/>
      <p:bldP spid="2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1833" y="4904117"/>
            <a:ext cx="1112744" cy="0"/>
          </a:xfrm>
          <a:custGeom>
            <a:avLst/>
            <a:gdLst/>
            <a:ahLst/>
            <a:cxnLst/>
            <a:rect l="l" t="t" r="r" b="b"/>
            <a:pathLst>
              <a:path w="1261109">
                <a:moveTo>
                  <a:pt x="0" y="0"/>
                </a:moveTo>
                <a:lnTo>
                  <a:pt x="1261110" y="0"/>
                </a:lnTo>
              </a:path>
            </a:pathLst>
          </a:custGeom>
          <a:ln w="10477">
            <a:solidFill>
              <a:srgbClr val="010101"/>
            </a:solidFill>
          </a:ln>
        </p:spPr>
        <p:txBody>
          <a:bodyPr wrap="square" lIns="0" tIns="0" rIns="0" bIns="0" rtlCol="0"/>
          <a:lstStyle/>
          <a:p>
            <a:endParaRPr sz="2118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84498" y="4906582"/>
            <a:ext cx="1112184" cy="0"/>
          </a:xfrm>
          <a:custGeom>
            <a:avLst/>
            <a:gdLst/>
            <a:ahLst/>
            <a:cxnLst/>
            <a:rect l="l" t="t" r="r" b="b"/>
            <a:pathLst>
              <a:path w="1260475">
                <a:moveTo>
                  <a:pt x="0" y="0"/>
                </a:moveTo>
                <a:lnTo>
                  <a:pt x="1260348" y="0"/>
                </a:lnTo>
              </a:path>
            </a:pathLst>
          </a:custGeom>
          <a:ln w="10477">
            <a:solidFill>
              <a:srgbClr val="010101"/>
            </a:solidFill>
          </a:ln>
        </p:spPr>
        <p:txBody>
          <a:bodyPr wrap="square" lIns="0" tIns="0" rIns="0" bIns="0" rtlCol="0"/>
          <a:lstStyle/>
          <a:p>
            <a:endParaRPr sz="2118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Parallel Performance</a:t>
            </a:r>
            <a:endParaRPr lang="en-US" dirty="0"/>
          </a:p>
        </p:txBody>
      </p:sp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1097279" y="1543050"/>
            <a:ext cx="10513474" cy="4326044"/>
          </a:xfrm>
        </p:spPr>
        <p:txBody>
          <a:bodyPr/>
          <a:lstStyle/>
          <a:p>
            <a:pPr marL="137160" indent="0">
              <a:buNone/>
            </a:pPr>
            <a:r>
              <a:rPr lang="en-US" dirty="0"/>
              <a:t>Potential program speedup is defined by the fraction  of code that can be parallelized</a:t>
            </a:r>
          </a:p>
          <a:p>
            <a:endParaRPr lang="en-US" dirty="0"/>
          </a:p>
        </p:txBody>
      </p:sp>
      <p:sp>
        <p:nvSpPr>
          <p:cNvPr id="9" name="object 9"/>
          <p:cNvSpPr/>
          <p:nvPr/>
        </p:nvSpPr>
        <p:spPr>
          <a:xfrm>
            <a:off x="3115047" y="2551281"/>
            <a:ext cx="2523565" cy="428625"/>
          </a:xfrm>
          <a:custGeom>
            <a:avLst/>
            <a:gdLst/>
            <a:ahLst/>
            <a:cxnLst/>
            <a:rect l="l" t="t" r="r" b="b"/>
            <a:pathLst>
              <a:path w="2860040" h="485775">
                <a:moveTo>
                  <a:pt x="0" y="0"/>
                </a:moveTo>
                <a:lnTo>
                  <a:pt x="0" y="485393"/>
                </a:lnTo>
                <a:lnTo>
                  <a:pt x="2859786" y="485393"/>
                </a:lnTo>
                <a:lnTo>
                  <a:pt x="285978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 anchor="ctr"/>
          <a:lstStyle/>
          <a:p>
            <a:pPr marL="11206" algn="ctr"/>
            <a:r>
              <a:rPr lang="en-US" spc="-4" dirty="0">
                <a:latin typeface="Calibri" charset="0"/>
                <a:ea typeface="Calibri" charset="0"/>
                <a:cs typeface="Calibri" charset="0"/>
              </a:rPr>
              <a:t>sequential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107831" y="3303022"/>
            <a:ext cx="2523565" cy="823072"/>
          </a:xfrm>
          <a:custGeom>
            <a:avLst/>
            <a:gdLst/>
            <a:ahLst/>
            <a:cxnLst/>
            <a:rect l="l" t="t" r="r" b="b"/>
            <a:pathLst>
              <a:path w="2860040" h="932814">
                <a:moveTo>
                  <a:pt x="0" y="0"/>
                </a:moveTo>
                <a:lnTo>
                  <a:pt x="0" y="932688"/>
                </a:lnTo>
                <a:lnTo>
                  <a:pt x="2859786" y="932688"/>
                </a:lnTo>
                <a:lnTo>
                  <a:pt x="285978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/>
          <a:lstStyle/>
          <a:p>
            <a:pPr marL="11206" algn="ctr"/>
            <a:r>
              <a:rPr lang="en-US" sz="2000" spc="-4" dirty="0">
                <a:latin typeface="Calibri" charset="0"/>
                <a:ea typeface="Calibri" charset="0"/>
                <a:cs typeface="Calibri" charset="0"/>
              </a:rPr>
              <a:t>parallel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97857" y="2619179"/>
            <a:ext cx="1030941" cy="4752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44" dirty="0">
                <a:latin typeface="Calibri" charset="0"/>
                <a:ea typeface="Calibri" charset="0"/>
                <a:cs typeface="Calibri" charset="0"/>
              </a:rPr>
              <a:t>25</a:t>
            </a:r>
            <a:r>
              <a:rPr sz="1544" spc="-57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</a:p>
          <a:p>
            <a:pPr marL="11206">
              <a:spcBef>
                <a:spcPts val="13"/>
              </a:spcBef>
            </a:pPr>
            <a:r>
              <a:rPr sz="1544" dirty="0">
                <a:latin typeface="Calibri" charset="0"/>
                <a:ea typeface="Calibri" charset="0"/>
                <a:cs typeface="Calibri" charset="0"/>
              </a:rPr>
              <a:t>+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997857" y="3440096"/>
            <a:ext cx="1030941" cy="4752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lang="en-US" sz="1544" dirty="0">
                <a:latin typeface="Calibri" charset="0"/>
                <a:ea typeface="Calibri" charset="0"/>
                <a:cs typeface="Calibri" charset="0"/>
              </a:rPr>
              <a:t>4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0</a:t>
            </a:r>
            <a:r>
              <a:rPr sz="1544" spc="-57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</a:p>
          <a:p>
            <a:pPr marL="11206">
              <a:spcBef>
                <a:spcPts val="13"/>
              </a:spcBef>
            </a:pPr>
            <a:r>
              <a:rPr sz="1544" dirty="0">
                <a:latin typeface="Calibri" charset="0"/>
                <a:ea typeface="Calibri" charset="0"/>
                <a:cs typeface="Calibri" charset="0"/>
              </a:rPr>
              <a:t>+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543636" y="3441095"/>
            <a:ext cx="1030941" cy="4752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44" dirty="0">
                <a:latin typeface="Calibri" charset="0"/>
                <a:ea typeface="Calibri" charset="0"/>
                <a:cs typeface="Calibri" charset="0"/>
              </a:rPr>
              <a:t>10</a:t>
            </a:r>
            <a:r>
              <a:rPr sz="1544" spc="-57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  <a:endParaRPr sz="1544">
              <a:latin typeface="Calibri" charset="0"/>
              <a:ea typeface="Calibri" charset="0"/>
              <a:cs typeface="Calibri" charset="0"/>
            </a:endParaRPr>
          </a:p>
          <a:p>
            <a:pPr marL="11206">
              <a:spcBef>
                <a:spcPts val="9"/>
              </a:spcBef>
            </a:pPr>
            <a:r>
              <a:rPr sz="1544" dirty="0">
                <a:latin typeface="Calibri" charset="0"/>
                <a:ea typeface="Calibri" charset="0"/>
                <a:cs typeface="Calibri" charset="0"/>
              </a:rPr>
              <a:t>+</a:t>
            </a:r>
            <a:endParaRPr sz="1544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43636" y="4418435"/>
            <a:ext cx="1030941" cy="237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44" dirty="0">
                <a:latin typeface="Calibri" charset="0"/>
                <a:ea typeface="Calibri" charset="0"/>
                <a:cs typeface="Calibri" charset="0"/>
              </a:rPr>
              <a:t>25</a:t>
            </a:r>
            <a:r>
              <a:rPr sz="1544" spc="-57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  <a:endParaRPr sz="1544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997858" y="4402554"/>
            <a:ext cx="1030941" cy="237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44" dirty="0">
                <a:latin typeface="Calibri" charset="0"/>
                <a:ea typeface="Calibri" charset="0"/>
                <a:cs typeface="Calibri" charset="0"/>
              </a:rPr>
              <a:t>25</a:t>
            </a:r>
            <a:r>
              <a:rPr sz="1544" spc="-57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6546325" y="2600035"/>
            <a:ext cx="1028252" cy="4752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tabLst>
                <a:tab pos="1918549" algn="l"/>
              </a:tabLst>
            </a:pPr>
            <a:r>
              <a:rPr sz="1544" dirty="0">
                <a:latin typeface="Calibri" charset="0"/>
                <a:ea typeface="Calibri" charset="0"/>
                <a:cs typeface="Calibri" charset="0"/>
              </a:rPr>
              <a:t>25</a:t>
            </a:r>
            <a:r>
              <a:rPr sz="1544" spc="9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  <a:endParaRPr lang="en-US" sz="1544" dirty="0">
              <a:latin typeface="Calibri" charset="0"/>
              <a:ea typeface="Calibri" charset="0"/>
              <a:cs typeface="Calibri" charset="0"/>
            </a:endParaRPr>
          </a:p>
          <a:p>
            <a:pPr marL="11206">
              <a:tabLst>
                <a:tab pos="1918549" algn="l"/>
              </a:tabLst>
            </a:pPr>
            <a:r>
              <a:rPr sz="1544" dirty="0">
                <a:latin typeface="Calibri" charset="0"/>
                <a:ea typeface="Calibri" charset="0"/>
                <a:cs typeface="Calibri" charset="0"/>
              </a:rPr>
              <a:t>+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890282" y="4959131"/>
            <a:ext cx="1139638" cy="237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lang="en-US" sz="1544" dirty="0">
                <a:latin typeface="Calibri" charset="0"/>
                <a:ea typeface="Calibri" charset="0"/>
                <a:cs typeface="Calibri" charset="0"/>
              </a:rPr>
              <a:t>9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0</a:t>
            </a:r>
            <a:r>
              <a:rPr sz="1544" spc="-62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6543637" y="4980646"/>
            <a:ext cx="1030941" cy="237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44" dirty="0">
                <a:latin typeface="Calibri" charset="0"/>
                <a:ea typeface="Calibri" charset="0"/>
                <a:cs typeface="Calibri" charset="0"/>
              </a:rPr>
              <a:t>60</a:t>
            </a:r>
            <a:r>
              <a:rPr sz="1544" spc="-57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  <a:endParaRPr sz="1544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8" name="object 9"/>
          <p:cNvSpPr/>
          <p:nvPr/>
        </p:nvSpPr>
        <p:spPr>
          <a:xfrm>
            <a:off x="3075789" y="4402554"/>
            <a:ext cx="2523565" cy="428625"/>
          </a:xfrm>
          <a:custGeom>
            <a:avLst/>
            <a:gdLst/>
            <a:ahLst/>
            <a:cxnLst/>
            <a:rect l="l" t="t" r="r" b="b"/>
            <a:pathLst>
              <a:path w="2860040" h="485775">
                <a:moveTo>
                  <a:pt x="0" y="0"/>
                </a:moveTo>
                <a:lnTo>
                  <a:pt x="0" y="485393"/>
                </a:lnTo>
                <a:lnTo>
                  <a:pt x="2859786" y="485393"/>
                </a:lnTo>
                <a:lnTo>
                  <a:pt x="285978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 anchor="ctr"/>
          <a:lstStyle/>
          <a:p>
            <a:pPr marL="11206" algn="ctr"/>
            <a:r>
              <a:rPr lang="en-US" spc="-4" dirty="0">
                <a:latin typeface="Calibri" charset="0"/>
                <a:ea typeface="Calibri" charset="0"/>
                <a:cs typeface="Calibri" charset="0"/>
              </a:rPr>
              <a:t>sequential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9" name="object 9"/>
          <p:cNvSpPr/>
          <p:nvPr/>
        </p:nvSpPr>
        <p:spPr>
          <a:xfrm>
            <a:off x="7574578" y="2593441"/>
            <a:ext cx="2523565" cy="428625"/>
          </a:xfrm>
          <a:custGeom>
            <a:avLst/>
            <a:gdLst/>
            <a:ahLst/>
            <a:cxnLst/>
            <a:rect l="l" t="t" r="r" b="b"/>
            <a:pathLst>
              <a:path w="2860040" h="485775">
                <a:moveTo>
                  <a:pt x="0" y="0"/>
                </a:moveTo>
                <a:lnTo>
                  <a:pt x="0" y="485393"/>
                </a:lnTo>
                <a:lnTo>
                  <a:pt x="2859786" y="485393"/>
                </a:lnTo>
                <a:lnTo>
                  <a:pt x="285978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 anchor="ctr"/>
          <a:lstStyle/>
          <a:p>
            <a:pPr marL="11206" algn="ctr"/>
            <a:r>
              <a:rPr lang="en-US" spc="-4" dirty="0">
                <a:latin typeface="Calibri" charset="0"/>
                <a:ea typeface="Calibri" charset="0"/>
                <a:cs typeface="Calibri" charset="0"/>
              </a:rPr>
              <a:t>sequential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0" name="object 9"/>
          <p:cNvSpPr/>
          <p:nvPr/>
        </p:nvSpPr>
        <p:spPr>
          <a:xfrm>
            <a:off x="7585836" y="4412625"/>
            <a:ext cx="2523565" cy="428625"/>
          </a:xfrm>
          <a:custGeom>
            <a:avLst/>
            <a:gdLst/>
            <a:ahLst/>
            <a:cxnLst/>
            <a:rect l="l" t="t" r="r" b="b"/>
            <a:pathLst>
              <a:path w="2860040" h="485775">
                <a:moveTo>
                  <a:pt x="0" y="0"/>
                </a:moveTo>
                <a:lnTo>
                  <a:pt x="0" y="485393"/>
                </a:lnTo>
                <a:lnTo>
                  <a:pt x="2859786" y="485393"/>
                </a:lnTo>
                <a:lnTo>
                  <a:pt x="285978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 anchor="ctr"/>
          <a:lstStyle/>
          <a:p>
            <a:pPr marL="11206" algn="ctr"/>
            <a:r>
              <a:rPr lang="en-US" spc="-4" dirty="0">
                <a:latin typeface="Calibri" charset="0"/>
                <a:ea typeface="Calibri" charset="0"/>
                <a:cs typeface="Calibri" charset="0"/>
              </a:rPr>
              <a:t>sequential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16140" y="5398303"/>
            <a:ext cx="4816660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1207">
              <a:buClr>
                <a:srgbClr val="CA480E"/>
              </a:buClr>
              <a:buSzPct val="103508"/>
              <a:tabLst>
                <a:tab pos="344039" algn="l"/>
              </a:tabLst>
            </a:pPr>
            <a:r>
              <a:rPr lang="en-US" spc="4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Speedup  = </a:t>
            </a:r>
            <a:r>
              <a:rPr lang="en-US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old running </a:t>
            </a:r>
            <a:r>
              <a:rPr lang="en-US" spc="4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time </a:t>
            </a:r>
            <a:r>
              <a:rPr lang="en-US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/ new </a:t>
            </a:r>
            <a:r>
              <a:rPr lang="en-US" spc="4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running time</a:t>
            </a:r>
            <a:endParaRPr lang="en-US" dirty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1207">
              <a:buClr>
                <a:srgbClr val="CA480E"/>
              </a:buClr>
              <a:buSzPct val="103508"/>
              <a:tabLst>
                <a:tab pos="344039" algn="l"/>
              </a:tabLst>
            </a:pPr>
            <a:r>
              <a:rPr lang="en-US" spc="4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                 = 90 seconds </a:t>
            </a:r>
            <a:r>
              <a:rPr lang="en-US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/ </a:t>
            </a:r>
            <a:r>
              <a:rPr lang="en-US" spc="4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60</a:t>
            </a:r>
            <a:r>
              <a:rPr lang="en-US" spc="-57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pc="4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seconds</a:t>
            </a:r>
            <a:endParaRPr lang="en-US" dirty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1207">
              <a:buClr>
                <a:srgbClr val="CA480E"/>
              </a:buClr>
              <a:buSzPct val="103508"/>
              <a:tabLst>
                <a:tab pos="344039" algn="l"/>
              </a:tabLst>
            </a:pPr>
            <a:r>
              <a:rPr lang="en-US" spc="4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                 =</a:t>
            </a:r>
            <a:r>
              <a:rPr lang="en-US" spc="-79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1.5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51036" y="1888650"/>
            <a:ext cx="350130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What if we had 10 processors?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7E1308E-153B-D940-8054-B9907F501119}"/>
              </a:ext>
            </a:extLst>
          </p:cNvPr>
          <p:cNvGrpSpPr/>
          <p:nvPr/>
        </p:nvGrpSpPr>
        <p:grpSpPr>
          <a:xfrm>
            <a:off x="5894685" y="2551281"/>
            <a:ext cx="395567" cy="2344940"/>
            <a:chOff x="5850143" y="3073734"/>
            <a:chExt cx="395567" cy="2344940"/>
          </a:xfrm>
        </p:grpSpPr>
        <p:sp>
          <p:nvSpPr>
            <p:cNvPr id="30" name="object 6">
              <a:extLst>
                <a:ext uri="{FF2B5EF4-FFF2-40B4-BE49-F238E27FC236}">
                  <a16:creationId xmlns:a16="http://schemas.microsoft.com/office/drawing/2014/main" id="{CF0AD39E-171C-3E47-AB90-2C03C50488B7}"/>
                </a:ext>
              </a:extLst>
            </p:cNvPr>
            <p:cNvSpPr txBox="1"/>
            <p:nvPr/>
          </p:nvSpPr>
          <p:spPr>
            <a:xfrm>
              <a:off x="5850143" y="3073734"/>
              <a:ext cx="395567" cy="23762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1206"/>
              <a:r>
                <a:rPr sz="1544" dirty="0">
                  <a:latin typeface="Calibri" charset="0"/>
                  <a:ea typeface="Calibri" charset="0"/>
                  <a:cs typeface="Calibri" charset="0"/>
                </a:rPr>
                <a:t>time</a:t>
              </a:r>
            </a:p>
          </p:txBody>
        </p:sp>
        <p:sp>
          <p:nvSpPr>
            <p:cNvPr id="32" name="object 7">
              <a:extLst>
                <a:ext uri="{FF2B5EF4-FFF2-40B4-BE49-F238E27FC236}">
                  <a16:creationId xmlns:a16="http://schemas.microsoft.com/office/drawing/2014/main" id="{030EEC37-20AD-3540-A985-E2D047E7BD86}"/>
                </a:ext>
              </a:extLst>
            </p:cNvPr>
            <p:cNvSpPr/>
            <p:nvPr/>
          </p:nvSpPr>
          <p:spPr>
            <a:xfrm>
              <a:off x="5978628" y="3305805"/>
              <a:ext cx="73959" cy="2112869"/>
            </a:xfrm>
            <a:custGeom>
              <a:avLst/>
              <a:gdLst/>
              <a:ahLst/>
              <a:cxnLst/>
              <a:rect l="l" t="t" r="r" b="b"/>
              <a:pathLst>
                <a:path w="83820" h="2394585">
                  <a:moveTo>
                    <a:pt x="83820" y="2310384"/>
                  </a:moveTo>
                  <a:lnTo>
                    <a:pt x="0" y="2310384"/>
                  </a:lnTo>
                  <a:lnTo>
                    <a:pt x="36576" y="2383536"/>
                  </a:lnTo>
                  <a:lnTo>
                    <a:pt x="36576" y="2327148"/>
                  </a:lnTo>
                  <a:lnTo>
                    <a:pt x="38862" y="2329434"/>
                  </a:lnTo>
                  <a:lnTo>
                    <a:pt x="44958" y="2329434"/>
                  </a:lnTo>
                  <a:lnTo>
                    <a:pt x="47244" y="2327148"/>
                  </a:lnTo>
                  <a:lnTo>
                    <a:pt x="47244" y="2383536"/>
                  </a:lnTo>
                  <a:lnTo>
                    <a:pt x="83820" y="2310384"/>
                  </a:lnTo>
                  <a:close/>
                </a:path>
                <a:path w="83820" h="2394585">
                  <a:moveTo>
                    <a:pt x="47244" y="2310384"/>
                  </a:moveTo>
                  <a:lnTo>
                    <a:pt x="47244" y="2286"/>
                  </a:lnTo>
                  <a:lnTo>
                    <a:pt x="44958" y="0"/>
                  </a:lnTo>
                  <a:lnTo>
                    <a:pt x="38862" y="0"/>
                  </a:lnTo>
                  <a:lnTo>
                    <a:pt x="36576" y="2286"/>
                  </a:lnTo>
                  <a:lnTo>
                    <a:pt x="36576" y="2310384"/>
                  </a:lnTo>
                  <a:lnTo>
                    <a:pt x="47244" y="2310384"/>
                  </a:lnTo>
                  <a:close/>
                </a:path>
                <a:path w="83820" h="2394585">
                  <a:moveTo>
                    <a:pt x="47244" y="2383536"/>
                  </a:moveTo>
                  <a:lnTo>
                    <a:pt x="47244" y="2327148"/>
                  </a:lnTo>
                  <a:lnTo>
                    <a:pt x="44958" y="2329434"/>
                  </a:lnTo>
                  <a:lnTo>
                    <a:pt x="38862" y="2329434"/>
                  </a:lnTo>
                  <a:lnTo>
                    <a:pt x="36576" y="2327148"/>
                  </a:lnTo>
                  <a:lnTo>
                    <a:pt x="36576" y="2383536"/>
                  </a:lnTo>
                  <a:lnTo>
                    <a:pt x="41910" y="2394204"/>
                  </a:lnTo>
                  <a:lnTo>
                    <a:pt x="47244" y="2383536"/>
                  </a:lnTo>
                  <a:close/>
                </a:path>
              </a:pathLst>
            </a:custGeom>
            <a:solidFill>
              <a:srgbClr val="010101"/>
            </a:solidFill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118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6E896FC-0E7E-D24E-B978-21C015ADDC4E}"/>
              </a:ext>
            </a:extLst>
          </p:cNvPr>
          <p:cNvSpPr txBox="1"/>
          <p:nvPr/>
        </p:nvSpPr>
        <p:spPr>
          <a:xfrm>
            <a:off x="8551035" y="2200417"/>
            <a:ext cx="350130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What if 100, 1000?</a:t>
            </a:r>
          </a:p>
        </p:txBody>
      </p:sp>
      <p:sp>
        <p:nvSpPr>
          <p:cNvPr id="37" name="object 25">
            <a:extLst>
              <a:ext uri="{FF2B5EF4-FFF2-40B4-BE49-F238E27FC236}">
                <a16:creationId xmlns:a16="http://schemas.microsoft.com/office/drawing/2014/main" id="{656D6366-3E75-1C40-85F0-4E23AB19AAEE}"/>
              </a:ext>
            </a:extLst>
          </p:cNvPr>
          <p:cNvSpPr/>
          <p:nvPr/>
        </p:nvSpPr>
        <p:spPr>
          <a:xfrm>
            <a:off x="8232883" y="3505510"/>
            <a:ext cx="457200" cy="365760"/>
          </a:xfrm>
          <a:custGeom>
            <a:avLst/>
            <a:gdLst/>
            <a:ahLst/>
            <a:cxnLst/>
            <a:rect l="l" t="t" r="r" b="b"/>
            <a:pathLst>
              <a:path w="519429" h="216535">
                <a:moveTo>
                  <a:pt x="0" y="0"/>
                </a:moveTo>
                <a:lnTo>
                  <a:pt x="0" y="216408"/>
                </a:lnTo>
                <a:lnTo>
                  <a:pt x="518922" y="216408"/>
                </a:lnTo>
                <a:lnTo>
                  <a:pt x="51892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sz="2118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2" name="object 27">
            <a:extLst>
              <a:ext uri="{FF2B5EF4-FFF2-40B4-BE49-F238E27FC236}">
                <a16:creationId xmlns:a16="http://schemas.microsoft.com/office/drawing/2014/main" id="{49802B1C-69DE-E245-84CC-85F3C1AA0AB1}"/>
              </a:ext>
            </a:extLst>
          </p:cNvPr>
          <p:cNvSpPr/>
          <p:nvPr/>
        </p:nvSpPr>
        <p:spPr>
          <a:xfrm>
            <a:off x="8916212" y="3505510"/>
            <a:ext cx="457200" cy="365760"/>
          </a:xfrm>
          <a:custGeom>
            <a:avLst/>
            <a:gdLst/>
            <a:ahLst/>
            <a:cxnLst/>
            <a:rect l="l" t="t" r="r" b="b"/>
            <a:pathLst>
              <a:path w="519429" h="216535">
                <a:moveTo>
                  <a:pt x="0" y="0"/>
                </a:moveTo>
                <a:lnTo>
                  <a:pt x="0" y="216408"/>
                </a:lnTo>
                <a:lnTo>
                  <a:pt x="518922" y="216408"/>
                </a:lnTo>
                <a:lnTo>
                  <a:pt x="51892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sz="2118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3" name="object 29">
            <a:extLst>
              <a:ext uri="{FF2B5EF4-FFF2-40B4-BE49-F238E27FC236}">
                <a16:creationId xmlns:a16="http://schemas.microsoft.com/office/drawing/2014/main" id="{108131EE-BA4D-2C4B-B141-2A35067DA9CF}"/>
              </a:ext>
            </a:extLst>
          </p:cNvPr>
          <p:cNvSpPr/>
          <p:nvPr/>
        </p:nvSpPr>
        <p:spPr>
          <a:xfrm>
            <a:off x="9599540" y="3495209"/>
            <a:ext cx="457200" cy="365760"/>
          </a:xfrm>
          <a:custGeom>
            <a:avLst/>
            <a:gdLst/>
            <a:ahLst/>
            <a:cxnLst/>
            <a:rect l="l" t="t" r="r" b="b"/>
            <a:pathLst>
              <a:path w="520700" h="216535">
                <a:moveTo>
                  <a:pt x="0" y="0"/>
                </a:moveTo>
                <a:lnTo>
                  <a:pt x="0" y="216408"/>
                </a:lnTo>
                <a:lnTo>
                  <a:pt x="520446" y="216408"/>
                </a:lnTo>
                <a:lnTo>
                  <a:pt x="52044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sz="2118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4" name="object 33">
            <a:extLst>
              <a:ext uri="{FF2B5EF4-FFF2-40B4-BE49-F238E27FC236}">
                <a16:creationId xmlns:a16="http://schemas.microsoft.com/office/drawing/2014/main" id="{001EE086-B2F5-B04A-A973-9ED3D87E9EE2}"/>
              </a:ext>
            </a:extLst>
          </p:cNvPr>
          <p:cNvSpPr/>
          <p:nvPr/>
        </p:nvSpPr>
        <p:spPr>
          <a:xfrm>
            <a:off x="7549554" y="3505510"/>
            <a:ext cx="457200" cy="365760"/>
          </a:xfrm>
          <a:custGeom>
            <a:avLst/>
            <a:gdLst/>
            <a:ahLst/>
            <a:cxnLst/>
            <a:rect l="l" t="t" r="r" b="b"/>
            <a:pathLst>
              <a:path w="517525" h="216535">
                <a:moveTo>
                  <a:pt x="0" y="0"/>
                </a:moveTo>
                <a:lnTo>
                  <a:pt x="0" y="216408"/>
                </a:lnTo>
                <a:lnTo>
                  <a:pt x="517398" y="216408"/>
                </a:lnTo>
                <a:lnTo>
                  <a:pt x="51739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sz="2118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BDF96E-3262-B04C-9D78-FDD522347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054C49-47C6-4842-B3C3-8750F8DDC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9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>
            <a:extLst>
              <a:ext uri="{FF2B5EF4-FFF2-40B4-BE49-F238E27FC236}">
                <a16:creationId xmlns:a16="http://schemas.microsoft.com/office/drawing/2014/main" id="{74360F91-D494-BB40-ACB6-69C22ACBB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Parallel Performance</a:t>
            </a:r>
          </a:p>
        </p:txBody>
      </p:sp>
      <p:sp>
        <p:nvSpPr>
          <p:cNvPr id="33794" name="Content Placeholder 2">
            <a:extLst>
              <a:ext uri="{FF2B5EF4-FFF2-40B4-BE49-F238E27FC236}">
                <a16:creationId xmlns:a16="http://schemas.microsoft.com/office/drawing/2014/main" id="{7D642DD2-A0C5-D640-A441-7AC58736B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In the ideal case, the more processors we add to the system the higher the performance speedup</a:t>
            </a:r>
          </a:p>
          <a:p>
            <a:endParaRPr lang="en-US" altLang="en-US" dirty="0"/>
          </a:p>
          <a:p>
            <a:r>
              <a:rPr lang="en-US" altLang="en-US" dirty="0"/>
              <a:t>If a sequential program runs in T seconds on one processor then the parallel program should run in T/N seconds on N processors</a:t>
            </a:r>
          </a:p>
          <a:p>
            <a:endParaRPr lang="en-US" altLang="en-US" dirty="0"/>
          </a:p>
          <a:p>
            <a:r>
              <a:rPr lang="en-US" altLang="en-US" dirty="0"/>
              <a:t>In reality this almost never happens. Almost all parallel programs will have some parts that must run sequentially </a:t>
            </a:r>
          </a:p>
          <a:p>
            <a:pPr marL="137160" indent="0">
              <a:buNone/>
            </a:pPr>
            <a:endParaRPr lang="en-US" altLang="en-US" dirty="0"/>
          </a:p>
          <a:p>
            <a:endParaRPr lang="en-US" altLang="en-US" dirty="0"/>
          </a:p>
          <a:p>
            <a:pPr marL="137160" indent="0">
              <a:buNone/>
            </a:pP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B2E0BD-AFF6-7549-ABDC-01F24F4B3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2B5798-A868-DD41-A6EF-DA5AEF5F0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596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>
            <a:extLst>
              <a:ext uri="{FF2B5EF4-FFF2-40B4-BE49-F238E27FC236}">
                <a16:creationId xmlns:a16="http://schemas.microsoft.com/office/drawing/2014/main" id="{74360F91-D494-BB40-ACB6-69C22ACBB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Amdahl’s Law      </a:t>
            </a:r>
          </a:p>
        </p:txBody>
      </p:sp>
      <p:sp>
        <p:nvSpPr>
          <p:cNvPr id="33794" name="Content Placeholder 2">
            <a:extLst>
              <a:ext uri="{FF2B5EF4-FFF2-40B4-BE49-F238E27FC236}">
                <a16:creationId xmlns:a16="http://schemas.microsoft.com/office/drawing/2014/main" id="{7D642DD2-A0C5-D640-A441-7AC58736B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33796" name="Rectangle 4">
            <a:extLst>
              <a:ext uri="{FF2B5EF4-FFF2-40B4-BE49-F238E27FC236}">
                <a16:creationId xmlns:a16="http://schemas.microsoft.com/office/drawing/2014/main" id="{56AB3FE8-FD02-3943-892D-F1CE1B99D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7143" y="3148289"/>
            <a:ext cx="767323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800" i="1" dirty="0">
                <a:solidFill>
                  <a:srgbClr val="1822CD"/>
                </a:solidFill>
                <a:latin typeface="Calibri" panose="020F0502020204030204" pitchFamily="34" charset="0"/>
              </a:rPr>
              <a:t>Amount of speedup obtained is limited by the amount of parallelism available in the program </a:t>
            </a:r>
          </a:p>
        </p:txBody>
      </p:sp>
      <p:sp>
        <p:nvSpPr>
          <p:cNvPr id="33797" name="TextBox 1">
            <a:extLst>
              <a:ext uri="{FF2B5EF4-FFF2-40B4-BE49-F238E27FC236}">
                <a16:creationId xmlns:a16="http://schemas.microsoft.com/office/drawing/2014/main" id="{5E981E4C-96E7-2D4B-8760-929BB50760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61524" y="2668104"/>
            <a:ext cx="13147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Calibri" panose="020F0502020204030204" pitchFamily="34" charset="0"/>
              </a:rPr>
              <a:t>Gene Amdahl</a:t>
            </a:r>
          </a:p>
          <a:p>
            <a:pPr algn="ctr" eaLnBrk="1" hangingPunct="1"/>
            <a:r>
              <a:rPr lang="en-US" altLang="en-US" sz="1600" dirty="0">
                <a:latin typeface="Calibri" panose="020F0502020204030204" pitchFamily="34" charset="0"/>
              </a:rPr>
              <a:t>IBM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A20F7C-C8EE-864B-BB29-60ABE6188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9315" y="625135"/>
            <a:ext cx="1636365" cy="204625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594820-3DD9-F049-BE39-82D71EF9B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43B3A-AA2F-AB42-BDDC-5D5A43A4A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9018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Amdahl’s Law and Scalability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436" y="1654313"/>
            <a:ext cx="5717363" cy="446669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8BF47C-C044-D942-9C3B-30A8F1A89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39AB69-0DB5-7743-BCC4-C33A543BC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3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84C658-B817-EB45-961C-8F93C7B2A4D7}"/>
              </a:ext>
            </a:extLst>
          </p:cNvPr>
          <p:cNvSpPr txBox="1"/>
          <p:nvPr/>
        </p:nvSpPr>
        <p:spPr>
          <a:xfrm>
            <a:off x="4003311" y="2967335"/>
            <a:ext cx="41853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Back-up Slides</a:t>
            </a:r>
          </a:p>
        </p:txBody>
      </p:sp>
    </p:spTree>
    <p:extLst>
      <p:ext uri="{BB962C8B-B14F-4D97-AF65-F5344CB8AC3E}">
        <p14:creationId xmlns:p14="http://schemas.microsoft.com/office/powerpoint/2010/main" val="3324505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21" y="2102020"/>
            <a:ext cx="4485593" cy="3364194"/>
          </a:xfrm>
          <a:prstGeom prst="rect">
            <a:avLst/>
          </a:prstGeom>
        </p:spPr>
      </p:pic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Optima" charset="0"/>
              </a:rPr>
              <a:t>Processor on a Board</a:t>
            </a:r>
          </a:p>
        </p:txBody>
      </p:sp>
      <p:pic>
        <p:nvPicPr>
          <p:cNvPr id="18434" name="Content Placeholder 7" descr="Gigabyte-GA-H55-USB3-Intel-Motherboard.jpe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727" y="1621148"/>
            <a:ext cx="5117142" cy="4325938"/>
          </a:xfrm>
        </p:spPr>
      </p:pic>
      <p:sp>
        <p:nvSpPr>
          <p:cNvPr id="9" name="Oval 8"/>
          <p:cNvSpPr/>
          <p:nvPr/>
        </p:nvSpPr>
        <p:spPr bwMode="auto">
          <a:xfrm>
            <a:off x="7827694" y="3230528"/>
            <a:ext cx="1189038" cy="1166812"/>
          </a:xfrm>
          <a:prstGeom prst="ellipse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n w="28575" cmpd="sng">
                <a:solidFill>
                  <a:srgbClr val="FF0000"/>
                </a:solidFill>
              </a:ln>
              <a:noFill/>
              <a:cs typeface="ＭＳ Ｐゴシック" charset="-128"/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3686186" y="3436247"/>
            <a:ext cx="827315" cy="71023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A8D4DA-EA50-7C48-AF60-D5BC8DD19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FC2BA8-6BB7-254B-90F1-122E52D7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9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ounded Rectangle 12">
            <a:extLst>
              <a:ext uri="{FF2B5EF4-FFF2-40B4-BE49-F238E27FC236}">
                <a16:creationId xmlns:a16="http://schemas.microsoft.com/office/drawing/2014/main" id="{75DA5837-ABC0-B04A-BE87-7C1CDE2C3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9425" y="2960688"/>
            <a:ext cx="8466138" cy="1420812"/>
          </a:xfrm>
          <a:prstGeom prst="roundRect">
            <a:avLst>
              <a:gd name="adj" fmla="val 7065"/>
            </a:avLst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</a:endParaRPr>
          </a:p>
        </p:txBody>
      </p:sp>
      <p:grpSp>
        <p:nvGrpSpPr>
          <p:cNvPr id="30724" name="Group 8">
            <a:extLst>
              <a:ext uri="{FF2B5EF4-FFF2-40B4-BE49-F238E27FC236}">
                <a16:creationId xmlns:a16="http://schemas.microsoft.com/office/drawing/2014/main" id="{7BF0F6F4-7699-094F-95C4-BC534823BBD2}"/>
              </a:ext>
            </a:extLst>
          </p:cNvPr>
          <p:cNvGrpSpPr>
            <a:grpSpLocks/>
          </p:cNvGrpSpPr>
          <p:nvPr/>
        </p:nvGrpSpPr>
        <p:grpSpPr bwMode="auto">
          <a:xfrm>
            <a:off x="1422400" y="255588"/>
            <a:ext cx="847725" cy="679450"/>
            <a:chOff x="1905000" y="609600"/>
            <a:chExt cx="1752600" cy="1676399"/>
          </a:xfrm>
        </p:grpSpPr>
        <p:pic>
          <p:nvPicPr>
            <p:cNvPr id="30741" name="Picture 3" descr="220px-Homeodomain-dna-1ahd.png">
              <a:extLst>
                <a:ext uri="{FF2B5EF4-FFF2-40B4-BE49-F238E27FC236}">
                  <a16:creationId xmlns:a16="http://schemas.microsoft.com/office/drawing/2014/main" id="{0B19F872-C108-A24C-BE80-66DE1AA7E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762000"/>
              <a:ext cx="1447800" cy="1460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42" name="Cloud Callout 7">
              <a:extLst>
                <a:ext uri="{FF2B5EF4-FFF2-40B4-BE49-F238E27FC236}">
                  <a16:creationId xmlns:a16="http://schemas.microsoft.com/office/drawing/2014/main" id="{3BAB3C8E-3CD3-CF49-88BC-A29097E51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09600"/>
              <a:ext cx="1752600" cy="1676399"/>
            </a:xfrm>
            <a:prstGeom prst="cloudCallout">
              <a:avLst>
                <a:gd name="adj1" fmla="val -5505"/>
                <a:gd name="adj2" fmla="val 89509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</a:endParaRPr>
            </a:p>
          </p:txBody>
        </p:sp>
      </p:grpSp>
      <p:sp>
        <p:nvSpPr>
          <p:cNvPr id="30725" name="Date Placeholder 2">
            <a:extLst>
              <a:ext uri="{FF2B5EF4-FFF2-40B4-BE49-F238E27FC236}">
                <a16:creationId xmlns:a16="http://schemas.microsoft.com/office/drawing/2014/main" id="{A945A738-D6FA-D44D-AA9E-97F548D06A26}"/>
              </a:ext>
            </a:extLst>
          </p:cNvPr>
          <p:cNvSpPr txBox="1">
            <a:spLocks noGrp="1"/>
          </p:cNvSpPr>
          <p:nvPr/>
        </p:nvSpPr>
        <p:spPr bwMode="auto">
          <a:xfrm>
            <a:off x="6245416" y="4805716"/>
            <a:ext cx="121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30726" name="Rectangle 2">
            <a:extLst>
              <a:ext uri="{FF2B5EF4-FFF2-40B4-BE49-F238E27FC236}">
                <a16:creationId xmlns:a16="http://schemas.microsoft.com/office/drawing/2014/main" id="{8F41FA6C-9F0A-B44D-9491-2BF654F27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1847851"/>
            <a:ext cx="184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000" b="1">
              <a:solidFill>
                <a:srgbClr val="FFFFFF"/>
              </a:solidFill>
            </a:endParaRPr>
          </a:p>
        </p:txBody>
      </p:sp>
      <p:sp>
        <p:nvSpPr>
          <p:cNvPr id="30727" name="Rectangle 5">
            <a:extLst>
              <a:ext uri="{FF2B5EF4-FFF2-40B4-BE49-F238E27FC236}">
                <a16:creationId xmlns:a16="http://schemas.microsoft.com/office/drawing/2014/main" id="{5A931B62-8847-D54B-A64F-7DC39501711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581400" y="201613"/>
            <a:ext cx="8610600" cy="457200"/>
          </a:xfrm>
        </p:spPr>
        <p:txBody>
          <a:bodyPr anchor="ctr">
            <a:normAutofit fontScale="90000"/>
          </a:bodyPr>
          <a:lstStyle/>
          <a:p>
            <a:pPr algn="ctr" eaLnBrk="1" hangingPunct="1"/>
            <a:r>
              <a:rPr lang="en-US" altLang="en-US" dirty="0">
                <a:ea typeface="ＭＳ Ｐゴシック" panose="020B0600070205080204" pitchFamily="34" charset="-128"/>
                <a:cs typeface="Optima" panose="02000503060000020004" pitchFamily="2" charset="0"/>
              </a:rPr>
              <a:t>Parallel Quicksort</a:t>
            </a:r>
          </a:p>
        </p:txBody>
      </p:sp>
      <p:pic>
        <p:nvPicPr>
          <p:cNvPr id="30728" name="Picture 6" descr="Computer+Programmer_1f9a61_4043005.jpg">
            <a:extLst>
              <a:ext uri="{FF2B5EF4-FFF2-40B4-BE49-F238E27FC236}">
                <a16:creationId xmlns:a16="http://schemas.microsoft.com/office/drawing/2014/main" id="{FAA2C491-5F74-4241-B170-F86161048F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25" y="1230313"/>
            <a:ext cx="1303338" cy="93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9" name="Rectangle 10">
            <a:extLst>
              <a:ext uri="{FF2B5EF4-FFF2-40B4-BE49-F238E27FC236}">
                <a16:creationId xmlns:a16="http://schemas.microsoft.com/office/drawing/2014/main" id="{F6266B63-7B08-AA4B-B45F-5261E9BE1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8726" y="3808414"/>
            <a:ext cx="3906837" cy="276999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 b="1">
                <a:solidFill>
                  <a:schemeClr val="bg1"/>
                </a:solidFill>
                <a:latin typeface="Courier New" panose="02070309020205020404" pitchFamily="49" charset="0"/>
              </a:rPr>
              <a:t>quickSort(values, pivotNew + 1, right);</a:t>
            </a:r>
          </a:p>
        </p:txBody>
      </p:sp>
      <p:sp>
        <p:nvSpPr>
          <p:cNvPr id="30730" name="Rectangle 11">
            <a:extLst>
              <a:ext uri="{FF2B5EF4-FFF2-40B4-BE49-F238E27FC236}">
                <a16:creationId xmlns:a16="http://schemas.microsoft.com/office/drawing/2014/main" id="{59702469-0D23-914A-B1A2-245DCC216B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6263" y="3808413"/>
            <a:ext cx="3898900" cy="277812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200" b="1">
                <a:solidFill>
                  <a:schemeClr val="bg1"/>
                </a:solidFill>
                <a:latin typeface="Courier New" panose="02070309020205020404" pitchFamily="49" charset="0"/>
              </a:rPr>
              <a:t>quickSort(values, left, pivotNew - 1);</a:t>
            </a: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C0E25244-A90C-284D-85A6-E0837EC0CC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5714" y="935039"/>
            <a:ext cx="5659437" cy="157003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int </a:t>
            </a:r>
            <a:r>
              <a:rPr lang="en-US" sz="1200" b="1" dirty="0" err="1">
                <a:solidFill>
                  <a:schemeClr val="bg1"/>
                </a:solidFill>
                <a:latin typeface="Courier New"/>
                <a:cs typeface="Courier New"/>
              </a:rPr>
              <a:t>quickSort</a:t>
            </a: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(int values[], int left, int right) {</a:t>
            </a:r>
          </a:p>
          <a:p>
            <a:pPr eaLnBrk="1" hangingPunct="1">
              <a:defRPr/>
            </a:pP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  if (left &lt; right) {</a:t>
            </a:r>
          </a:p>
          <a:p>
            <a:pPr eaLnBrk="1" hangingPunct="1">
              <a:defRPr/>
            </a:pP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    int pivot = (left + right)/2;</a:t>
            </a:r>
          </a:p>
          <a:p>
            <a:pPr eaLnBrk="1" hangingPunct="1">
              <a:defRPr/>
            </a:pP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    int </a:t>
            </a:r>
            <a:r>
              <a:rPr lang="en-US" sz="1200" b="1" dirty="0" err="1">
                <a:solidFill>
                  <a:schemeClr val="bg1"/>
                </a:solidFill>
                <a:latin typeface="Courier New"/>
                <a:cs typeface="Courier New"/>
              </a:rPr>
              <a:t>pivotNew</a:t>
            </a: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 = partition(values, left, right, pivot);</a:t>
            </a:r>
          </a:p>
          <a:p>
            <a:pPr eaLnBrk="1" hangingPunct="1">
              <a:defRPr/>
            </a:pP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    </a:t>
            </a:r>
            <a:r>
              <a:rPr lang="en-US" sz="1200" b="1" dirty="0" err="1">
                <a:solidFill>
                  <a:schemeClr val="bg1"/>
                </a:solidFill>
                <a:latin typeface="Courier New"/>
                <a:cs typeface="Courier New"/>
              </a:rPr>
              <a:t>quickSort</a:t>
            </a: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(values, left, </a:t>
            </a:r>
            <a:r>
              <a:rPr lang="en-US" sz="1200" b="1" dirty="0" err="1">
                <a:solidFill>
                  <a:schemeClr val="bg1"/>
                </a:solidFill>
                <a:latin typeface="Courier New"/>
                <a:cs typeface="Courier New"/>
              </a:rPr>
              <a:t>pivotNew</a:t>
            </a: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 - 1);</a:t>
            </a:r>
          </a:p>
          <a:p>
            <a:pPr eaLnBrk="1" hangingPunct="1">
              <a:defRPr/>
            </a:pP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    </a:t>
            </a:r>
            <a:r>
              <a:rPr lang="en-US" sz="1200" b="1" dirty="0" err="1">
                <a:solidFill>
                  <a:schemeClr val="bg1"/>
                </a:solidFill>
                <a:latin typeface="Courier New"/>
                <a:cs typeface="Courier New"/>
              </a:rPr>
              <a:t>quickSort</a:t>
            </a: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(values, </a:t>
            </a:r>
            <a:r>
              <a:rPr lang="en-US" sz="1200" b="1" dirty="0" err="1">
                <a:solidFill>
                  <a:schemeClr val="bg1"/>
                </a:solidFill>
                <a:latin typeface="Courier New"/>
                <a:cs typeface="Courier New"/>
              </a:rPr>
              <a:t>pivotNew</a:t>
            </a: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 + 1, right);</a:t>
            </a:r>
          </a:p>
          <a:p>
            <a:pPr eaLnBrk="1" hangingPunct="1">
              <a:defRPr/>
            </a:pP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  }</a:t>
            </a:r>
          </a:p>
          <a:p>
            <a:pPr eaLnBrk="1" hangingPunct="1">
              <a:defRPr/>
            </a:pP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}</a:t>
            </a:r>
          </a:p>
        </p:txBody>
      </p:sp>
      <p:cxnSp>
        <p:nvCxnSpPr>
          <p:cNvPr id="30732" name="Straight Arrow Connector 26">
            <a:extLst>
              <a:ext uri="{FF2B5EF4-FFF2-40B4-BE49-F238E27FC236}">
                <a16:creationId xmlns:a16="http://schemas.microsoft.com/office/drawing/2014/main" id="{CC2563AC-E183-6D4D-9993-5FA31856F2A0}"/>
              </a:ext>
            </a:extLst>
          </p:cNvPr>
          <p:cNvCxnSpPr>
            <a:cxnSpLocks noChangeShapeType="1"/>
            <a:stCxn id="30730" idx="2"/>
          </p:cNvCxnSpPr>
          <p:nvPr/>
        </p:nvCxnSpPr>
        <p:spPr bwMode="auto">
          <a:xfrm rot="16200000" flipH="1">
            <a:off x="4151313" y="3730625"/>
            <a:ext cx="692150" cy="1403350"/>
          </a:xfrm>
          <a:prstGeom prst="bentConnector3">
            <a:avLst>
              <a:gd name="adj1" fmla="val 62153"/>
            </a:avLst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33" name="Straight Arrow Connector 33">
            <a:extLst>
              <a:ext uri="{FF2B5EF4-FFF2-40B4-BE49-F238E27FC236}">
                <a16:creationId xmlns:a16="http://schemas.microsoft.com/office/drawing/2014/main" id="{8A1D0374-982B-104D-9CC3-DB177C6057E1}"/>
              </a:ext>
            </a:extLst>
          </p:cNvPr>
          <p:cNvCxnSpPr>
            <a:cxnSpLocks noChangeShapeType="1"/>
            <a:stCxn id="30729" idx="2"/>
            <a:endCxn id="30725" idx="0"/>
          </p:cNvCxnSpPr>
          <p:nvPr/>
        </p:nvCxnSpPr>
        <p:spPr bwMode="auto">
          <a:xfrm rot="5400000">
            <a:off x="7198430" y="3742000"/>
            <a:ext cx="720303" cy="1407129"/>
          </a:xfrm>
          <a:prstGeom prst="bentConnector3">
            <a:avLst>
              <a:gd name="adj1" fmla="val 61809"/>
            </a:avLst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Left Arrow 36">
            <a:extLst>
              <a:ext uri="{FF2B5EF4-FFF2-40B4-BE49-F238E27FC236}">
                <a16:creationId xmlns:a16="http://schemas.microsoft.com/office/drawing/2014/main" id="{A7F1B5F6-EBEB-B946-BD0F-1B5F9B3F0580}"/>
              </a:ext>
            </a:extLst>
          </p:cNvPr>
          <p:cNvSpPr/>
          <p:nvPr/>
        </p:nvSpPr>
        <p:spPr bwMode="auto">
          <a:xfrm rot="10800000">
            <a:off x="3128963" y="1408114"/>
            <a:ext cx="666750" cy="542925"/>
          </a:xfrm>
          <a:prstGeom prst="leftArrow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30735" name="Straight Arrow Connector 46">
            <a:extLst>
              <a:ext uri="{FF2B5EF4-FFF2-40B4-BE49-F238E27FC236}">
                <a16:creationId xmlns:a16="http://schemas.microsoft.com/office/drawing/2014/main" id="{9511416E-B546-D84C-B5D4-7DB8359115E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33963" y="3346451"/>
            <a:ext cx="0" cy="4222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36" name="Straight Arrow Connector 48">
            <a:extLst>
              <a:ext uri="{FF2B5EF4-FFF2-40B4-BE49-F238E27FC236}">
                <a16:creationId xmlns:a16="http://schemas.microsoft.com/office/drawing/2014/main" id="{6CC1E823-2342-EA4B-A9D3-D639B918E9F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72300" y="3346451"/>
            <a:ext cx="0" cy="4222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737" name="Rectangle 11">
            <a:extLst>
              <a:ext uri="{FF2B5EF4-FFF2-40B4-BE49-F238E27FC236}">
                <a16:creationId xmlns:a16="http://schemas.microsoft.com/office/drawing/2014/main" id="{80ED181D-8BC7-B74D-93F9-50741B0BD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3500" y="3036888"/>
            <a:ext cx="3898900" cy="277812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200" b="1">
                <a:solidFill>
                  <a:schemeClr val="bg1"/>
                </a:solidFill>
                <a:latin typeface="Courier New" panose="02070309020205020404" pitchFamily="49" charset="0"/>
              </a:rPr>
              <a:t>...partition()...</a:t>
            </a:r>
          </a:p>
        </p:txBody>
      </p:sp>
      <p:sp>
        <p:nvSpPr>
          <p:cNvPr id="21508" name="Bent Arrow 21507">
            <a:extLst>
              <a:ext uri="{FF2B5EF4-FFF2-40B4-BE49-F238E27FC236}">
                <a16:creationId xmlns:a16="http://schemas.microsoft.com/office/drawing/2014/main" id="{A7A7432D-254D-024B-82EF-C38B748FCD06}"/>
              </a:ext>
            </a:extLst>
          </p:cNvPr>
          <p:cNvSpPr/>
          <p:nvPr/>
        </p:nvSpPr>
        <p:spPr bwMode="auto">
          <a:xfrm rot="5400000">
            <a:off x="9011445" y="1894683"/>
            <a:ext cx="1552575" cy="579437"/>
          </a:xfrm>
          <a:prstGeom prst="bentArrow">
            <a:avLst>
              <a:gd name="adj1" fmla="val 33710"/>
              <a:gd name="adj2" fmla="val 34435"/>
              <a:gd name="adj3" fmla="val 42419"/>
              <a:gd name="adj4" fmla="val 43750"/>
            </a:avLst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TextBox 19">
            <a:extLst>
              <a:ext uri="{FF2B5EF4-FFF2-40B4-BE49-F238E27FC236}">
                <a16:creationId xmlns:a16="http://schemas.microsoft.com/office/drawing/2014/main" id="{7DF5E802-B2AA-C043-96AB-33CDBF257E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328" y="5130512"/>
            <a:ext cx="3407772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600" i="1" dirty="0">
                <a:solidFill>
                  <a:srgbClr val="C00000"/>
                </a:solidFill>
                <a:latin typeface="Calibri" panose="020F0502020204030204" pitchFamily="34" charset="0"/>
              </a:rPr>
              <a:t>To get benefit from parallelism want to run “big chunks” of code in parallel</a:t>
            </a:r>
          </a:p>
        </p:txBody>
      </p:sp>
      <p:sp>
        <p:nvSpPr>
          <p:cNvPr id="23" name="TextBox 19">
            <a:extLst>
              <a:ext uri="{FF2B5EF4-FFF2-40B4-BE49-F238E27FC236}">
                <a16:creationId xmlns:a16="http://schemas.microsoft.com/office/drawing/2014/main" id="{06C19037-15FC-3940-9F7F-38CAB5AF8D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6286" y="5229225"/>
            <a:ext cx="2794000" cy="3381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600" i="1" dirty="0">
                <a:solidFill>
                  <a:srgbClr val="C00000"/>
                </a:solidFill>
                <a:latin typeface="Calibri" panose="020F0502020204030204" pitchFamily="34" charset="0"/>
              </a:rPr>
              <a:t>Also need to balance the load</a:t>
            </a:r>
          </a:p>
        </p:txBody>
      </p:sp>
      <p:pic>
        <p:nvPicPr>
          <p:cNvPr id="24" name="Content Placeholder 6">
            <a:extLst>
              <a:ext uri="{FF2B5EF4-FFF2-40B4-BE49-F238E27FC236}">
                <a16:creationId xmlns:a16="http://schemas.microsoft.com/office/drawing/2014/main" id="{DD8E3233-D52B-ED4E-983F-DC972C3DC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2290" y="4837112"/>
            <a:ext cx="1034920" cy="1034920"/>
          </a:xfrm>
          <a:prstGeom prst="rect">
            <a:avLst/>
          </a:prstGeom>
        </p:spPr>
      </p:pic>
      <p:pic>
        <p:nvPicPr>
          <p:cNvPr id="25" name="Content Placeholder 6">
            <a:extLst>
              <a:ext uri="{FF2B5EF4-FFF2-40B4-BE49-F238E27FC236}">
                <a16:creationId xmlns:a16="http://schemas.microsoft.com/office/drawing/2014/main" id="{982691BE-7291-C649-9798-D624133679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9320" y="4837112"/>
            <a:ext cx="1034920" cy="103492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6660F6-B856-9348-AADC-0656D4E2A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111E29-037A-C141-B4A4-F8840E206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6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E3A9B-2EA2-E545-B6FC-0BC1378B5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BCC90-FD42-D24A-A777-47A91A9FD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source </a:t>
            </a:r>
          </a:p>
          <a:p>
            <a:pPr lvl="1"/>
            <a:r>
              <a:rPr lang="en-US" dirty="0"/>
              <a:t>von Neumann, Amdahl:  </a:t>
            </a:r>
            <a:r>
              <a:rPr lang="en-US" dirty="0" err="1"/>
              <a:t>wikipedia.org</a:t>
            </a:r>
            <a:endParaRPr lang="en-US" dirty="0"/>
          </a:p>
          <a:p>
            <a:pPr lvl="1"/>
            <a:r>
              <a:rPr lang="en-US" dirty="0"/>
              <a:t>Amdahl’s Law Scalability:  </a:t>
            </a:r>
            <a:r>
              <a:rPr lang="en-US" dirty="0" err="1"/>
              <a:t>wikipedia.org</a:t>
            </a:r>
            <a:endParaRPr lang="en-US" dirty="0"/>
          </a:p>
          <a:p>
            <a:pPr lvl="1"/>
            <a:r>
              <a:rPr lang="en-US" dirty="0"/>
              <a:t>AMD Opteron: </a:t>
            </a:r>
            <a:r>
              <a:rPr lang="en-US" dirty="0" err="1"/>
              <a:t>amd.com</a:t>
            </a:r>
            <a:endParaRPr lang="en-US" dirty="0"/>
          </a:p>
          <a:p>
            <a:pPr lvl="1"/>
            <a:r>
              <a:rPr lang="en-US" dirty="0"/>
              <a:t>Intel Core i7: </a:t>
            </a:r>
            <a:r>
              <a:rPr lang="en-US" dirty="0" err="1"/>
              <a:t>intel.com</a:t>
            </a:r>
            <a:endParaRPr lang="en-US" dirty="0"/>
          </a:p>
          <a:p>
            <a:pPr lvl="1"/>
            <a:r>
              <a:rPr lang="en-US" dirty="0"/>
              <a:t>Programmer mem: </a:t>
            </a:r>
            <a:r>
              <a:rPr lang="en-US" dirty="0" err="1"/>
              <a:t>pinterest.com</a:t>
            </a:r>
            <a:endParaRPr lang="en-US" dirty="0"/>
          </a:p>
          <a:p>
            <a:pPr lvl="1"/>
            <a:r>
              <a:rPr lang="en-US" dirty="0"/>
              <a:t>Nvidia Pascal: </a:t>
            </a:r>
            <a:r>
              <a:rPr lang="en-US" dirty="0" err="1"/>
              <a:t>nvidia.com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2B6AC-1AB1-BE42-96AB-10D8F1F34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C84567-B32F-0F4B-8341-C536FCB77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0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Optima" charset="0"/>
              </a:rPr>
              <a:t>Processor on a Board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095416" y="2061803"/>
            <a:ext cx="4707316" cy="353048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 bwMode="auto">
          <a:xfrm>
            <a:off x="8272196" y="2874667"/>
            <a:ext cx="1189038" cy="1166812"/>
          </a:xfrm>
          <a:prstGeom prst="ellipse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539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 dirty="0">
              <a:ln w="28575" cmpd="sng">
                <a:solidFill>
                  <a:srgbClr val="FF0000"/>
                </a:solidFill>
              </a:ln>
              <a:noFill/>
              <a:cs typeface="ＭＳ Ｐゴシック" charset="-128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666376" y="3458870"/>
            <a:ext cx="1071407" cy="103492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54EE69-17A7-4C41-ACDF-D402D9507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76" y="1248946"/>
            <a:ext cx="5080000" cy="51562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63732B-FB4E-6544-951C-80B0181FC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D2B02-D429-9948-B024-0F05E4916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42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Optima" charset="0"/>
              </a:rPr>
              <a:t>Processor on a Board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473" y="2356113"/>
            <a:ext cx="3337209" cy="2507844"/>
          </a:xfrm>
        </p:spPr>
      </p:pic>
      <p:sp>
        <p:nvSpPr>
          <p:cNvPr id="6" name="Right Arrow 5"/>
          <p:cNvSpPr/>
          <p:nvPr/>
        </p:nvSpPr>
        <p:spPr>
          <a:xfrm>
            <a:off x="5482242" y="3419061"/>
            <a:ext cx="827315" cy="71023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728" y="2246236"/>
            <a:ext cx="2727598" cy="2727598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8508990" y="3419061"/>
            <a:ext cx="1189038" cy="1166812"/>
          </a:xfrm>
          <a:prstGeom prst="ellipse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n w="28575" cmpd="sng">
                <a:solidFill>
                  <a:srgbClr val="FF0000"/>
                </a:solidFill>
              </a:ln>
              <a:noFill/>
              <a:cs typeface="ＭＳ Ｐゴシック" charset="-128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33EB94-83AB-E144-8037-7AB534893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50920-1296-394D-98E4-DC30CD4B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93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Optima" charset="0"/>
              </a:rPr>
              <a:t>Inside a Processor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56189950-4AD8-174C-BC6F-1216A0D38976}"/>
              </a:ext>
            </a:extLst>
          </p:cNvPr>
          <p:cNvSpPr/>
          <p:nvPr/>
        </p:nvSpPr>
        <p:spPr>
          <a:xfrm>
            <a:off x="5299165" y="3508078"/>
            <a:ext cx="1088188" cy="109081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56E8A9-B98F-5B43-B25A-A4C9E660D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94" t="15884" r="20266" b="17608"/>
          <a:stretch/>
        </p:blipFill>
        <p:spPr>
          <a:xfrm>
            <a:off x="1680882" y="2649071"/>
            <a:ext cx="3146612" cy="27028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62EAE1-EFA2-9A41-853E-6FDD7471C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409" y="1744588"/>
            <a:ext cx="3740741" cy="4091436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32AFB4-F195-4949-856A-80AAA961F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528A6D-CD24-4141-A0CC-D1D662541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067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Optima" charset="0"/>
              </a:rPr>
              <a:t>The Multicore Processor</a:t>
            </a:r>
          </a:p>
        </p:txBody>
      </p:sp>
      <p:pic>
        <p:nvPicPr>
          <p:cNvPr id="19458" name="Picture 4" descr="220px-Quad-Core_AMD_Opteron_processor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847" y="1712630"/>
            <a:ext cx="4130187" cy="4301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56189950-4AD8-174C-BC6F-1216A0D38976}"/>
              </a:ext>
            </a:extLst>
          </p:cNvPr>
          <p:cNvSpPr/>
          <p:nvPr/>
        </p:nvSpPr>
        <p:spPr>
          <a:xfrm>
            <a:off x="5482027" y="3508078"/>
            <a:ext cx="827315" cy="71023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750CD9-5414-6F4D-A7A7-2832ED73B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906" y="2314081"/>
            <a:ext cx="2916742" cy="255214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AD28C2-FDDD-0C48-BFDF-A676C2D97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96F6E7-B2E5-2F4C-992C-84D15B887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04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22204" y="4583206"/>
            <a:ext cx="2187905" cy="15576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3" name="object 3"/>
          <p:cNvSpPr/>
          <p:nvPr/>
        </p:nvSpPr>
        <p:spPr>
          <a:xfrm>
            <a:off x="1995086" y="4885765"/>
            <a:ext cx="1514704" cy="11654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4" name="object 4"/>
          <p:cNvSpPr/>
          <p:nvPr/>
        </p:nvSpPr>
        <p:spPr>
          <a:xfrm>
            <a:off x="3195628" y="1210235"/>
            <a:ext cx="920042" cy="9188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5" name="object 5"/>
          <p:cNvSpPr/>
          <p:nvPr/>
        </p:nvSpPr>
        <p:spPr>
          <a:xfrm>
            <a:off x="4474713" y="2308413"/>
            <a:ext cx="1694224" cy="16472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6" name="object 6"/>
          <p:cNvSpPr/>
          <p:nvPr/>
        </p:nvSpPr>
        <p:spPr>
          <a:xfrm>
            <a:off x="4306412" y="1232648"/>
            <a:ext cx="1077123" cy="8852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7" name="object 7"/>
          <p:cNvSpPr/>
          <p:nvPr/>
        </p:nvSpPr>
        <p:spPr>
          <a:xfrm>
            <a:off x="1871666" y="1199030"/>
            <a:ext cx="1133223" cy="8964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8" name="object 8"/>
          <p:cNvSpPr/>
          <p:nvPr/>
        </p:nvSpPr>
        <p:spPr>
          <a:xfrm>
            <a:off x="6516758" y="1143001"/>
            <a:ext cx="3803590" cy="24092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9" name="object 9"/>
          <p:cNvSpPr/>
          <p:nvPr/>
        </p:nvSpPr>
        <p:spPr>
          <a:xfrm>
            <a:off x="4283972" y="4191000"/>
            <a:ext cx="1413724" cy="20842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0" name="object 10"/>
          <p:cNvSpPr/>
          <p:nvPr/>
        </p:nvSpPr>
        <p:spPr>
          <a:xfrm>
            <a:off x="5776236" y="4056530"/>
            <a:ext cx="2356207" cy="19946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1" name="object 11"/>
          <p:cNvSpPr/>
          <p:nvPr/>
        </p:nvSpPr>
        <p:spPr>
          <a:xfrm>
            <a:off x="1658486" y="2274795"/>
            <a:ext cx="2670367" cy="162485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8" name="Title 17"/>
          <p:cNvSpPr>
            <a:spLocks noGrp="1"/>
          </p:cNvSpPr>
          <p:nvPr>
            <p:ph type="title" idx="4294967295"/>
          </p:nvPr>
        </p:nvSpPr>
        <p:spPr>
          <a:xfrm>
            <a:off x="2133600" y="149225"/>
            <a:ext cx="10058400" cy="1033463"/>
          </a:xfrm>
        </p:spPr>
        <p:txBody>
          <a:bodyPr anchor="ctr"/>
          <a:lstStyle/>
          <a:p>
            <a:pPr algn="ctr"/>
            <a:r>
              <a:rPr lang="en-US" dirty="0"/>
              <a:t>The Multicore Era</a:t>
            </a:r>
          </a:p>
        </p:txBody>
      </p:sp>
    </p:spTree>
    <p:extLst>
      <p:ext uri="{BB962C8B-B14F-4D97-AF65-F5344CB8AC3E}">
        <p14:creationId xmlns:p14="http://schemas.microsoft.com/office/powerpoint/2010/main" val="434476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Computing is not just about performance</a:t>
            </a:r>
          </a:p>
        </p:txBody>
      </p:sp>
      <p:pic>
        <p:nvPicPr>
          <p:cNvPr id="5325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" t="13470" r="-568" b="14360"/>
          <a:stretch>
            <a:fillRect/>
          </a:stretch>
        </p:blipFill>
        <p:spPr bwMode="auto">
          <a:xfrm>
            <a:off x="515110" y="2242253"/>
            <a:ext cx="7204725" cy="3174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TextBox 1"/>
          <p:cNvSpPr txBox="1">
            <a:spLocks noChangeArrowheads="1"/>
          </p:cNvSpPr>
          <p:nvPr/>
        </p:nvSpPr>
        <p:spPr bwMode="auto">
          <a:xfrm>
            <a:off x="2059951" y="5520864"/>
            <a:ext cx="38820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200" i="1" dirty="0">
                <a:latin typeface="Calibri" panose="020F0502020204030204" pitchFamily="34" charset="0"/>
                <a:cs typeface="Calibri" panose="020F0502020204030204" pitchFamily="34" charset="0"/>
              </a:rPr>
              <a:t>Chart courtesy : Pat </a:t>
            </a:r>
            <a:r>
              <a:rPr lang="en-US" altLang="en-US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Gelsinger</a:t>
            </a:r>
            <a:r>
              <a:rPr lang="en-US" altLang="en-US" sz="1200" i="1" dirty="0">
                <a:latin typeface="Calibri" panose="020F0502020204030204" pitchFamily="34" charset="0"/>
                <a:cs typeface="Calibri" panose="020F0502020204030204" pitchFamily="34" charset="0"/>
              </a:rPr>
              <a:t>, Intel Developer Forum, 2004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1E23EF-5658-894F-93C8-B3B3C15E5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9595" y="1540051"/>
            <a:ext cx="2652890" cy="470121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E82BAF-A26F-9845-BD52-D9E3942C9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21FA8-A259-1A48-83A3-CD5D5E99F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465223"/>
      </p:ext>
    </p:extLst>
  </p:cSld>
  <p:clrMapOvr>
    <a:masterClrMapping/>
  </p:clrMapOvr>
</p:sld>
</file>

<file path=ppt/theme/theme1.xml><?xml version="1.0" encoding="utf-8"?>
<a:theme xmlns:a="http://schemas.openxmlformats.org/drawingml/2006/main" name="conftalk_wide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uch_slides_template_wide" id="{E05F432F-99A9-0944-A279-EA19BADE304E}" vid="{CC5DEB4D-F4D2-FD40-80EA-5F5EE3D049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touch_slides_template_wide</Template>
  <TotalTime>1244</TotalTime>
  <Words>1446</Words>
  <Application>Microsoft Macintosh PowerPoint</Application>
  <PresentationFormat>Widescreen</PresentationFormat>
  <Paragraphs>371</Paragraphs>
  <Slides>31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Chalkduster</vt:lpstr>
      <vt:lpstr>Courier New</vt:lpstr>
      <vt:lpstr>Lucida Grande</vt:lpstr>
      <vt:lpstr>conftalk_wide</vt:lpstr>
      <vt:lpstr>Heterogeneous Computing : Elementary Notions</vt:lpstr>
      <vt:lpstr>von Neumann Architecture</vt:lpstr>
      <vt:lpstr>Processor on a Board</vt:lpstr>
      <vt:lpstr>Processor on a Board</vt:lpstr>
      <vt:lpstr>Processor on a Board</vt:lpstr>
      <vt:lpstr>Inside a Processor</vt:lpstr>
      <vt:lpstr>The Multicore Processor</vt:lpstr>
      <vt:lpstr>The Multicore Era</vt:lpstr>
      <vt:lpstr>Computing is not just about performance</vt:lpstr>
      <vt:lpstr>Heterogenous Processors</vt:lpstr>
      <vt:lpstr>GPUs</vt:lpstr>
      <vt:lpstr>CPU + GPU Heterogeneity</vt:lpstr>
      <vt:lpstr>NVIDIA Pascal</vt:lpstr>
      <vt:lpstr>Soft Heterogeneity</vt:lpstr>
      <vt:lpstr>Program Execution</vt:lpstr>
      <vt:lpstr>PowerPoint Presentation</vt:lpstr>
      <vt:lpstr>PowerPoint Presentation</vt:lpstr>
      <vt:lpstr>PowerPoint Presentation</vt:lpstr>
      <vt:lpstr>Dependencies in Parallel Code</vt:lpstr>
      <vt:lpstr>PowerPoint Presentation</vt:lpstr>
      <vt:lpstr>PowerPoint Presentation</vt:lpstr>
      <vt:lpstr>Heterogenous Programming Tools</vt:lpstr>
      <vt:lpstr>PowerPoint Presentation</vt:lpstr>
      <vt:lpstr>Parallel Performance</vt:lpstr>
      <vt:lpstr>Parallel Performance</vt:lpstr>
      <vt:lpstr>Parallel Performance</vt:lpstr>
      <vt:lpstr>Amdahl’s Law      </vt:lpstr>
      <vt:lpstr>Amdahl’s Law and Scalability</vt:lpstr>
      <vt:lpstr>PowerPoint Presentation</vt:lpstr>
      <vt:lpstr>Parallel Quicksort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Qasem, Apan M</dc:creator>
  <cp:lastModifiedBy>Qasem, Apan M</cp:lastModifiedBy>
  <cp:revision>88</cp:revision>
  <dcterms:created xsi:type="dcterms:W3CDTF">2018-08-17T13:37:05Z</dcterms:created>
  <dcterms:modified xsi:type="dcterms:W3CDTF">2020-06-18T18:19:06Z</dcterms:modified>
</cp:coreProperties>
</file>